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ebp" ContentType="image/webp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1"/>
  </p:notesMasterIdLst>
  <p:sldIdLst>
    <p:sldId id="2415" r:id="rId2"/>
    <p:sldId id="873" r:id="rId3"/>
    <p:sldId id="1479" r:id="rId4"/>
    <p:sldId id="1480" r:id="rId5"/>
    <p:sldId id="1482" r:id="rId6"/>
    <p:sldId id="499" r:id="rId7"/>
    <p:sldId id="269" r:id="rId8"/>
    <p:sldId id="2417" r:id="rId9"/>
    <p:sldId id="387" r:id="rId10"/>
    <p:sldId id="392" r:id="rId11"/>
    <p:sldId id="1483" r:id="rId12"/>
    <p:sldId id="698" r:id="rId13"/>
    <p:sldId id="802" r:id="rId14"/>
    <p:sldId id="803" r:id="rId15"/>
    <p:sldId id="804" r:id="rId16"/>
    <p:sldId id="805" r:id="rId17"/>
    <p:sldId id="939" r:id="rId18"/>
    <p:sldId id="1308" r:id="rId19"/>
    <p:sldId id="1309" r:id="rId20"/>
    <p:sldId id="700" r:id="rId21"/>
    <p:sldId id="1008" r:id="rId22"/>
    <p:sldId id="1486" r:id="rId23"/>
    <p:sldId id="1491" r:id="rId24"/>
    <p:sldId id="1492" r:id="rId25"/>
    <p:sldId id="1493" r:id="rId26"/>
    <p:sldId id="1494" r:id="rId27"/>
    <p:sldId id="1495" r:id="rId28"/>
    <p:sldId id="1496" r:id="rId29"/>
    <p:sldId id="2373" r:id="rId30"/>
    <p:sldId id="2374" r:id="rId31"/>
    <p:sldId id="2335" r:id="rId32"/>
    <p:sldId id="2336" r:id="rId33"/>
    <p:sldId id="2340" r:id="rId34"/>
    <p:sldId id="2341" r:id="rId35"/>
    <p:sldId id="2377" r:id="rId36"/>
    <p:sldId id="1522" r:id="rId37"/>
    <p:sldId id="1524" r:id="rId38"/>
    <p:sldId id="1526" r:id="rId39"/>
    <p:sldId id="1528" r:id="rId40"/>
    <p:sldId id="1686" r:id="rId41"/>
    <p:sldId id="1530" r:id="rId42"/>
    <p:sldId id="1687" r:id="rId43"/>
    <p:sldId id="2307" r:id="rId44"/>
    <p:sldId id="2144" r:id="rId45"/>
    <p:sldId id="2147" r:id="rId46"/>
    <p:sldId id="2397" r:id="rId47"/>
    <p:sldId id="2398" r:id="rId48"/>
    <p:sldId id="2355" r:id="rId49"/>
    <p:sldId id="2399" r:id="rId50"/>
    <p:sldId id="943" r:id="rId51"/>
    <p:sldId id="2400" r:id="rId52"/>
    <p:sldId id="968" r:id="rId53"/>
    <p:sldId id="969" r:id="rId54"/>
    <p:sldId id="971" r:id="rId55"/>
    <p:sldId id="972" r:id="rId56"/>
    <p:sldId id="973" r:id="rId57"/>
    <p:sldId id="2401" r:id="rId58"/>
    <p:sldId id="2402" r:id="rId59"/>
    <p:sldId id="2403" r:id="rId60"/>
    <p:sldId id="2148" r:id="rId61"/>
    <p:sldId id="446" r:id="rId62"/>
    <p:sldId id="447" r:id="rId63"/>
    <p:sldId id="448" r:id="rId64"/>
    <p:sldId id="449" r:id="rId65"/>
    <p:sldId id="450" r:id="rId66"/>
    <p:sldId id="451" r:id="rId67"/>
    <p:sldId id="2404" r:id="rId68"/>
    <p:sldId id="2259" r:id="rId69"/>
    <p:sldId id="2260" r:id="rId70"/>
    <p:sldId id="2261" r:id="rId71"/>
    <p:sldId id="2262" r:id="rId72"/>
    <p:sldId id="2263" r:id="rId73"/>
    <p:sldId id="2265" r:id="rId74"/>
    <p:sldId id="2405" r:id="rId75"/>
    <p:sldId id="1690" r:id="rId76"/>
    <p:sldId id="2386" r:id="rId77"/>
    <p:sldId id="2387" r:id="rId78"/>
    <p:sldId id="2406" r:id="rId79"/>
    <p:sldId id="2337" r:id="rId80"/>
    <p:sldId id="2338" r:id="rId81"/>
    <p:sldId id="2339" r:id="rId82"/>
    <p:sldId id="2407" r:id="rId83"/>
    <p:sldId id="2408" r:id="rId84"/>
    <p:sldId id="2409" r:id="rId85"/>
    <p:sldId id="2410" r:id="rId86"/>
    <p:sldId id="2411" r:id="rId87"/>
    <p:sldId id="2412" r:id="rId88"/>
    <p:sldId id="2413" r:id="rId89"/>
    <p:sldId id="2416" r:id="rId9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ARK PC" initials="SP" lastIdx="2" clrIdx="0">
    <p:extLst>
      <p:ext uri="{19B8F6BF-5375-455C-9EA6-DF929625EA0E}">
        <p15:presenceInfo xmlns:p15="http://schemas.microsoft.com/office/powerpoint/2012/main" userId="SPARK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0" autoAdjust="0"/>
    <p:restoredTop sz="94580" autoAdjust="0"/>
  </p:normalViewPr>
  <p:slideViewPr>
    <p:cSldViewPr snapToGrid="0">
      <p:cViewPr varScale="1">
        <p:scale>
          <a:sx n="77" d="100"/>
          <a:sy n="77" d="100"/>
        </p:scale>
        <p:origin x="10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86E3D-0533-40EC-A9C7-28803256EF7B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E4C87-4AED-4453-AED3-CF36B9AE7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6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9539B6D-621E-4B56-98CA-BE60A29FC7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E541A1-F461-433E-BF73-7E78720E0D22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46A1384B-8ADB-4B64-8604-B877FCE118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ADFCCDF-D3FC-49AD-B6AD-B2E759D69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22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23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570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24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868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25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10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26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89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27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67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7">
            <a:extLst>
              <a:ext uri="{FF2B5EF4-FFF2-40B4-BE49-F238E27FC236}">
                <a16:creationId xmlns:a16="http://schemas.microsoft.com/office/drawing/2014/main" id="{17D0E0ED-CC9A-4435-8E93-CB5B8A89CA5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r" eaLnBrk="1" hangingPunct="1"/>
            <a:fld id="{A5B040E3-1021-4022-AB26-FE5B73DAB71E}" type="slidenum">
              <a:rPr lang="ru-RU" altLang="ru-RU"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33</a:t>
            </a:fld>
            <a:endParaRPr lang="ru-RU" altLang="ru-RU" sz="1200" b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267" name="Rectangle 2">
            <a:extLst>
              <a:ext uri="{FF2B5EF4-FFF2-40B4-BE49-F238E27FC236}">
                <a16:creationId xmlns:a16="http://schemas.microsoft.com/office/drawing/2014/main" id="{891DEA8B-A21E-45BF-9F51-1B5E3CFD76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8" name="Rectangle 3">
            <a:extLst>
              <a:ext uri="{FF2B5EF4-FFF2-40B4-BE49-F238E27FC236}">
                <a16:creationId xmlns:a16="http://schemas.microsoft.com/office/drawing/2014/main" id="{B59F48FB-6310-45EF-922F-9FB2D410A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>
            <a:extLst>
              <a:ext uri="{FF2B5EF4-FFF2-40B4-BE49-F238E27FC236}">
                <a16:creationId xmlns:a16="http://schemas.microsoft.com/office/drawing/2014/main" id="{1D3B55D9-D235-4DEF-9DB7-398CD5C1B8B7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r" eaLnBrk="1" hangingPunct="1"/>
            <a:fld id="{AB5217C1-BBFB-4EFC-A3D7-BBB20179186E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79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123" name="Rectangle 2">
            <a:extLst>
              <a:ext uri="{FF2B5EF4-FFF2-40B4-BE49-F238E27FC236}">
                <a16:creationId xmlns:a16="http://schemas.microsoft.com/office/drawing/2014/main" id="{D88ECA26-FA6A-4F0D-BAC7-7613E5AE77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4" name="Rectangle 3">
            <a:extLst>
              <a:ext uri="{FF2B5EF4-FFF2-40B4-BE49-F238E27FC236}">
                <a16:creationId xmlns:a16="http://schemas.microsoft.com/office/drawing/2014/main" id="{10FF686A-FA2C-46E0-8280-8F19F405A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7">
            <a:extLst>
              <a:ext uri="{FF2B5EF4-FFF2-40B4-BE49-F238E27FC236}">
                <a16:creationId xmlns:a16="http://schemas.microsoft.com/office/drawing/2014/main" id="{1B3CB983-DB74-4DA3-B659-B334A44D773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r" eaLnBrk="1" hangingPunct="1"/>
            <a:fld id="{3A1E4AB4-D14C-47B0-8AAF-FFF46728419B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80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171" name="Rectangle 2">
            <a:extLst>
              <a:ext uri="{FF2B5EF4-FFF2-40B4-BE49-F238E27FC236}">
                <a16:creationId xmlns:a16="http://schemas.microsoft.com/office/drawing/2014/main" id="{32689498-6EF5-4006-A0A1-B797C7C41B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2" name="Rectangle 3">
            <a:extLst>
              <a:ext uri="{FF2B5EF4-FFF2-40B4-BE49-F238E27FC236}">
                <a16:creationId xmlns:a16="http://schemas.microsoft.com/office/drawing/2014/main" id="{FD3C90C4-B24E-428E-8BB8-57E5F4274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7">
            <a:extLst>
              <a:ext uri="{FF2B5EF4-FFF2-40B4-BE49-F238E27FC236}">
                <a16:creationId xmlns:a16="http://schemas.microsoft.com/office/drawing/2014/main" id="{6C0FCECC-23BB-406C-A3EE-CC67BF28A22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r" eaLnBrk="1" hangingPunct="1"/>
            <a:fld id="{BA573F9C-E38D-4E3C-94FA-90D23A0D45BC}" type="slidenum">
              <a:rPr lang="ru-RU" altLang="ru-RU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81</a:t>
            </a:fld>
            <a:endParaRPr lang="ru-RU" altLang="ru-RU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219" name="Rectangle 2">
            <a:extLst>
              <a:ext uri="{FF2B5EF4-FFF2-40B4-BE49-F238E27FC236}">
                <a16:creationId xmlns:a16="http://schemas.microsoft.com/office/drawing/2014/main" id="{7AAB81A1-A00F-49F4-ADF5-E5681E345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20" name="Rectangle 3">
            <a:extLst>
              <a:ext uri="{FF2B5EF4-FFF2-40B4-BE49-F238E27FC236}">
                <a16:creationId xmlns:a16="http://schemas.microsoft.com/office/drawing/2014/main" id="{EAEB69D7-1451-41D5-8142-1120150FDA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Образ слайда 1">
            <a:extLst>
              <a:ext uri="{FF2B5EF4-FFF2-40B4-BE49-F238E27FC236}">
                <a16:creationId xmlns:a16="http://schemas.microsoft.com/office/drawing/2014/main" id="{9F85D9B7-238A-462A-8CA8-BCD1F19E6F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8899" name="Заметки 2">
            <a:extLst>
              <a:ext uri="{FF2B5EF4-FFF2-40B4-BE49-F238E27FC236}">
                <a16:creationId xmlns:a16="http://schemas.microsoft.com/office/drawing/2014/main" id="{31E7AA2E-D101-41C2-BAB8-7011AA06B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208900" name="Номер слайда 3">
            <a:extLst>
              <a:ext uri="{FF2B5EF4-FFF2-40B4-BE49-F238E27FC236}">
                <a16:creationId xmlns:a16="http://schemas.microsoft.com/office/drawing/2014/main" id="{04A10A6A-70D3-4E5C-B4DC-C6E634583E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4413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1613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198813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6013" indent="1588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F1F055E-D4FB-457F-B403-0562ADA09B4C}" type="slidenum">
              <a:rPr lang="ru-RU" altLang="ru-RU" sz="1200"/>
              <a:pPr/>
              <a:t>3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Образ слайда 1">
            <a:extLst>
              <a:ext uri="{FF2B5EF4-FFF2-40B4-BE49-F238E27FC236}">
                <a16:creationId xmlns:a16="http://schemas.microsoft.com/office/drawing/2014/main" id="{2CC36BBC-2F91-4461-A681-82FDA5D710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Заметки 2">
            <a:extLst>
              <a:ext uri="{FF2B5EF4-FFF2-40B4-BE49-F238E27FC236}">
                <a16:creationId xmlns:a16="http://schemas.microsoft.com/office/drawing/2014/main" id="{CB980C4E-7204-49B8-9F62-998093C51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53604" name="Номер слайда 3">
            <a:extLst>
              <a:ext uri="{FF2B5EF4-FFF2-40B4-BE49-F238E27FC236}">
                <a16:creationId xmlns:a16="http://schemas.microsoft.com/office/drawing/2014/main" id="{00E840D5-81E7-4397-A44C-8892D28B50CF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AA06E7-AAC8-4562-B6B8-ACF194B00271}" type="slidenum">
              <a:rPr lang="ru-RU" altLang="ru-RU" b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82</a:t>
            </a:fld>
            <a:endParaRPr lang="ru-RU" altLang="ru-RU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12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85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90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86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79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87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9346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>
            <a:extLst>
              <a:ext uri="{FF2B5EF4-FFF2-40B4-BE49-F238E27FC236}">
                <a16:creationId xmlns:a16="http://schemas.microsoft.com/office/drawing/2014/main" id="{450FCEF8-3CE1-4CA2-9E6C-0116B6698F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86C3D59-1DBD-40FF-AF09-410DA16BD873}" type="slidenum">
              <a:rPr lang="ru-RU" altLang="ru-RU" sz="1200">
                <a:solidFill>
                  <a:srgbClr val="000000"/>
                </a:solidFill>
              </a:rPr>
              <a:pPr/>
              <a:t>88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0403" name="Rectangle 2">
            <a:extLst>
              <a:ext uri="{FF2B5EF4-FFF2-40B4-BE49-F238E27FC236}">
                <a16:creationId xmlns:a16="http://schemas.microsoft.com/office/drawing/2014/main" id="{644BE2AC-1128-4600-9B16-533D965EC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30404" name="Rectangle 3">
            <a:extLst>
              <a:ext uri="{FF2B5EF4-FFF2-40B4-BE49-F238E27FC236}">
                <a16:creationId xmlns:a16="http://schemas.microsoft.com/office/drawing/2014/main" id="{5D3AAB7D-17A9-45E0-892E-C855CC254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36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>
            <a:extLst>
              <a:ext uri="{FF2B5EF4-FFF2-40B4-BE49-F238E27FC236}">
                <a16:creationId xmlns:a16="http://schemas.microsoft.com/office/drawing/2014/main" id="{7E537EC6-3C6F-4722-A8D6-463AFB29F0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Заметки 2">
            <a:extLst>
              <a:ext uri="{FF2B5EF4-FFF2-40B4-BE49-F238E27FC236}">
                <a16:creationId xmlns:a16="http://schemas.microsoft.com/office/drawing/2014/main" id="{F8E9A348-C967-4B50-A12F-A0BFB04FA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0420" name="Номер слайда 3">
            <a:extLst>
              <a:ext uri="{FF2B5EF4-FFF2-40B4-BE49-F238E27FC236}">
                <a16:creationId xmlns:a16="http://schemas.microsoft.com/office/drawing/2014/main" id="{D3B6E776-95A7-48B5-AC29-75EB941D7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4321BD-4DD2-401D-9B51-4E49FDCB59A2}" type="slidenum">
              <a:rPr lang="ru-RU" altLang="ru-RU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>
            <a:extLst>
              <a:ext uri="{FF2B5EF4-FFF2-40B4-BE49-F238E27FC236}">
                <a16:creationId xmlns:a16="http://schemas.microsoft.com/office/drawing/2014/main" id="{CE21DFF6-7AEA-4554-9C21-D01CCA2786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>
            <a:extLst>
              <a:ext uri="{FF2B5EF4-FFF2-40B4-BE49-F238E27FC236}">
                <a16:creationId xmlns:a16="http://schemas.microsoft.com/office/drawing/2014/main" id="{3F294E55-8B36-421D-8F02-F3D4D6881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2468" name="Номер слайда 3">
            <a:extLst>
              <a:ext uri="{FF2B5EF4-FFF2-40B4-BE49-F238E27FC236}">
                <a16:creationId xmlns:a16="http://schemas.microsoft.com/office/drawing/2014/main" id="{A88822B3-B051-4DDF-9AFE-006122CF71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A556202-8DC8-4A9C-90F0-62BE61E49505}" type="slidenum">
              <a:rPr lang="ru-RU" altLang="ru-RU"/>
              <a:pPr/>
              <a:t>14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>
            <a:extLst>
              <a:ext uri="{FF2B5EF4-FFF2-40B4-BE49-F238E27FC236}">
                <a16:creationId xmlns:a16="http://schemas.microsoft.com/office/drawing/2014/main" id="{9FF6280A-C06F-4488-8802-20846BE68F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Заметки 2">
            <a:extLst>
              <a:ext uri="{FF2B5EF4-FFF2-40B4-BE49-F238E27FC236}">
                <a16:creationId xmlns:a16="http://schemas.microsoft.com/office/drawing/2014/main" id="{A2EA54CE-5A3F-448D-8BBF-CB15B844C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4516" name="Номер слайда 3">
            <a:extLst>
              <a:ext uri="{FF2B5EF4-FFF2-40B4-BE49-F238E27FC236}">
                <a16:creationId xmlns:a16="http://schemas.microsoft.com/office/drawing/2014/main" id="{1B3803D0-C7E7-4C24-BEBD-8E064B6EC5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A4CE8D-CE1F-4E9E-8FF9-9B9C0FB57063}" type="slidenum">
              <a:rPr lang="ru-RU" altLang="ru-RU"/>
              <a:pPr/>
              <a:t>15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>
            <a:extLst>
              <a:ext uri="{FF2B5EF4-FFF2-40B4-BE49-F238E27FC236}">
                <a16:creationId xmlns:a16="http://schemas.microsoft.com/office/drawing/2014/main" id="{A88576D8-1898-4CA9-89D2-50B633AF1F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>
            <a:extLst>
              <a:ext uri="{FF2B5EF4-FFF2-40B4-BE49-F238E27FC236}">
                <a16:creationId xmlns:a16="http://schemas.microsoft.com/office/drawing/2014/main" id="{D2AAA631-8187-4AC2-80CD-463ADFBD0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6564" name="Номер слайда 3">
            <a:extLst>
              <a:ext uri="{FF2B5EF4-FFF2-40B4-BE49-F238E27FC236}">
                <a16:creationId xmlns:a16="http://schemas.microsoft.com/office/drawing/2014/main" id="{CC21AF46-F15C-4AAB-AEB6-21F088F786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604CDEE-9AE5-4A6B-A2F2-2046548B5362}" type="slidenum">
              <a:rPr lang="ru-RU" altLang="ru-RU"/>
              <a:pPr/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>
            <a:extLst>
              <a:ext uri="{FF2B5EF4-FFF2-40B4-BE49-F238E27FC236}">
                <a16:creationId xmlns:a16="http://schemas.microsoft.com/office/drawing/2014/main" id="{6AB36C1D-8FAA-4920-86C1-CD17411826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Заметки 2">
            <a:extLst>
              <a:ext uri="{FF2B5EF4-FFF2-40B4-BE49-F238E27FC236}">
                <a16:creationId xmlns:a16="http://schemas.microsoft.com/office/drawing/2014/main" id="{40D64E7F-9A1A-467D-94C0-8A78EE4D1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68612" name="Номер слайда 3">
            <a:extLst>
              <a:ext uri="{FF2B5EF4-FFF2-40B4-BE49-F238E27FC236}">
                <a16:creationId xmlns:a16="http://schemas.microsoft.com/office/drawing/2014/main" id="{AAC9320A-E636-43A0-BCFA-ED77D5B90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AEB9198-F1A5-4772-A089-972DC1BE854C}" type="slidenum">
              <a:rPr lang="ru-RU" altLang="ru-RU">
                <a:solidFill>
                  <a:srgbClr val="000000"/>
                </a:solidFill>
              </a:rPr>
              <a:pPr/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2A0EF9EF-0FBC-453A-A75B-216F750CE6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3AA16888-1458-4ED0-9165-C3FF440C1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>
            <a:extLst>
              <a:ext uri="{FF2B5EF4-FFF2-40B4-BE49-F238E27FC236}">
                <a16:creationId xmlns:a16="http://schemas.microsoft.com/office/drawing/2014/main" id="{5067EB06-D6BB-4DD3-8331-6620AE73DF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23D90D8-AC4D-4721-9E2F-E5B0DC0B3C27}" type="slidenum">
              <a:rPr lang="ru-RU" altLang="ru-RU" sz="1200">
                <a:solidFill>
                  <a:srgbClr val="000000"/>
                </a:solidFill>
              </a:rPr>
              <a:pPr/>
              <a:t>21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28355" name="Rectangle 2">
            <a:extLst>
              <a:ext uri="{FF2B5EF4-FFF2-40B4-BE49-F238E27FC236}">
                <a16:creationId xmlns:a16="http://schemas.microsoft.com/office/drawing/2014/main" id="{3F491841-1F04-41A8-8C4A-F2F672AEDB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7713"/>
            <a:ext cx="6654800" cy="3743325"/>
          </a:xfrm>
          <a:ln/>
        </p:spPr>
      </p:sp>
      <p:sp>
        <p:nvSpPr>
          <p:cNvPr id="228356" name="Rectangle 3">
            <a:extLst>
              <a:ext uri="{FF2B5EF4-FFF2-40B4-BE49-F238E27FC236}">
                <a16:creationId xmlns:a16="http://schemas.microsoft.com/office/drawing/2014/main" id="{F8BA241D-6794-498F-A8E0-513609205B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21" name="Google Shape;21;p3"/>
          <p:cNvSpPr/>
          <p:nvPr/>
        </p:nvSpPr>
        <p:spPr>
          <a:xfrm rot="10800000" flipH="1">
            <a:off x="0" y="6096033"/>
            <a:ext cx="12192000" cy="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2" name="Google Shape;2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467" y="6326758"/>
            <a:ext cx="2002068" cy="2964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"/>
          <p:cNvSpPr txBox="1"/>
          <p:nvPr/>
        </p:nvSpPr>
        <p:spPr>
          <a:xfrm>
            <a:off x="7403433" y="6119633"/>
            <a:ext cx="4536400" cy="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33">
                <a:solidFill>
                  <a:srgbClr val="B10738"/>
                </a:solidFill>
                <a:latin typeface="Proxima Nova"/>
                <a:ea typeface="Proxima Nova"/>
                <a:cs typeface="Proxima Nova"/>
                <a:sym typeface="Proxima Nova"/>
              </a:rPr>
              <a:t>www.tehnoprogress.ru</a:t>
            </a:r>
            <a:endParaRPr sz="1333">
              <a:solidFill>
                <a:srgbClr val="B107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2"/>
          </p:nvPr>
        </p:nvSpPr>
        <p:spPr>
          <a:xfrm>
            <a:off x="5730200" y="6119633"/>
            <a:ext cx="7316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>
                <a:solidFill>
                  <a:srgbClr val="CCCCCC"/>
                </a:solidFill>
              </a:defRPr>
            </a:lvl1pPr>
            <a:lvl2pPr lvl="1" algn="ctr" rtl="0">
              <a:buNone/>
              <a:defRPr sz="1333">
                <a:solidFill>
                  <a:srgbClr val="CCCCCC"/>
                </a:solidFill>
              </a:defRPr>
            </a:lvl2pPr>
            <a:lvl3pPr lvl="2" algn="ctr" rtl="0">
              <a:buNone/>
              <a:defRPr sz="1333">
                <a:solidFill>
                  <a:srgbClr val="CCCCCC"/>
                </a:solidFill>
              </a:defRPr>
            </a:lvl3pPr>
            <a:lvl4pPr lvl="3" algn="ctr" rtl="0">
              <a:buNone/>
              <a:defRPr sz="1333">
                <a:solidFill>
                  <a:srgbClr val="CCCCCC"/>
                </a:solidFill>
              </a:defRPr>
            </a:lvl4pPr>
            <a:lvl5pPr lvl="4" algn="ctr" rtl="0">
              <a:buNone/>
              <a:defRPr sz="1333">
                <a:solidFill>
                  <a:srgbClr val="CCCCCC"/>
                </a:solidFill>
              </a:defRPr>
            </a:lvl5pPr>
            <a:lvl6pPr lvl="5" algn="ctr" rtl="0">
              <a:buNone/>
              <a:defRPr sz="1333">
                <a:solidFill>
                  <a:srgbClr val="CCCCCC"/>
                </a:solidFill>
              </a:defRPr>
            </a:lvl6pPr>
            <a:lvl7pPr lvl="6" algn="ctr" rtl="0">
              <a:buNone/>
              <a:defRPr sz="1333">
                <a:solidFill>
                  <a:srgbClr val="CCCCCC"/>
                </a:solidFill>
              </a:defRPr>
            </a:lvl7pPr>
            <a:lvl8pPr lvl="7" algn="ctr" rtl="0">
              <a:buNone/>
              <a:defRPr sz="1333">
                <a:solidFill>
                  <a:srgbClr val="CCCCCC"/>
                </a:solidFill>
              </a:defRPr>
            </a:lvl8pPr>
            <a:lvl9pPr lvl="8" algn="ctr" rtl="0">
              <a:buNone/>
              <a:defRPr sz="1333">
                <a:solidFill>
                  <a:srgbClr val="CCCCCC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400467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667"/>
            </a:lvl1pPr>
            <a:lvl2pPr>
              <a:defRPr sz="2286"/>
            </a:lvl2pPr>
            <a:lvl3pPr>
              <a:defRPr sz="1905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667"/>
            </a:lvl1pPr>
            <a:lvl2pPr>
              <a:defRPr sz="2286"/>
            </a:lvl2pPr>
            <a:lvl3pPr>
              <a:defRPr sz="1905"/>
            </a:lvl3pPr>
            <a:lvl4pPr>
              <a:defRPr sz="1714"/>
            </a:lvl4pPr>
            <a:lvl5pPr>
              <a:defRPr sz="1714"/>
            </a:lvl5pPr>
            <a:lvl6pPr>
              <a:defRPr sz="1714"/>
            </a:lvl6pPr>
            <a:lvl7pPr>
              <a:defRPr sz="1714"/>
            </a:lvl7pPr>
            <a:lvl8pPr>
              <a:defRPr sz="1714"/>
            </a:lvl8pPr>
            <a:lvl9pPr>
              <a:defRPr sz="17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5E57B3-386F-46D7-B0BA-7B5F8865CE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F94F5-D552-4E24-AEA6-0D4B0D0489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0" hangingPunct="0"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30F1B6-B72A-4089-BB84-BF5ED4BD9D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3EE3BEB-95EC-45AF-A994-1BD5A8DFF7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081879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11759" y="280602"/>
            <a:ext cx="10972801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970C80-BDD3-46FC-81D5-095D93DC3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0B691D-4902-4108-A99C-7F3D0BD81C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80B0461-A647-4302-B618-21A2E0AE3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A30CCB-35B7-4588-97C4-7198AADCE0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62781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1041D52-701D-4389-8FB8-14258EAD8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540A982-CD75-49EA-8B53-EC33FFB48C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63920F-25AD-43A5-86C2-BA79E5AA2F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D8F0C-9FB8-4A7E-AC21-DD62DAC998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449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FB67CF-CE02-4158-8EB6-53F841148C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2F00CE-1B1F-4592-AB0B-8732D1AAAA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69A85A-A9C6-4781-9A6C-EC00995CE0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03CA4-79E6-4101-9301-EECB44DC77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062111"/>
      </p:ext>
    </p:extLst>
  </p:cSld>
  <p:clrMapOvr>
    <a:masterClrMapping/>
  </p:clrMapOvr>
  <p:transition>
    <p:strips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60" name="Google Shape;60;p8"/>
          <p:cNvSpPr/>
          <p:nvPr/>
        </p:nvSpPr>
        <p:spPr>
          <a:xfrm rot="10800000" flipH="1">
            <a:off x="0" y="6096033"/>
            <a:ext cx="12192000" cy="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1" name="Google Shape;6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467" y="6326758"/>
            <a:ext cx="2002068" cy="29643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8"/>
          <p:cNvSpPr txBox="1"/>
          <p:nvPr/>
        </p:nvSpPr>
        <p:spPr>
          <a:xfrm>
            <a:off x="7403433" y="6119633"/>
            <a:ext cx="4536400" cy="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33">
                <a:solidFill>
                  <a:srgbClr val="B10738"/>
                </a:solidFill>
                <a:latin typeface="Proxima Nova"/>
                <a:ea typeface="Proxima Nova"/>
                <a:cs typeface="Proxima Nova"/>
                <a:sym typeface="Proxima Nova"/>
              </a:rPr>
              <a:t>www.tehnoprogress.ru</a:t>
            </a:r>
            <a:endParaRPr sz="1333">
              <a:solidFill>
                <a:srgbClr val="B107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2"/>
          </p:nvPr>
        </p:nvSpPr>
        <p:spPr>
          <a:xfrm>
            <a:off x="5730200" y="6119633"/>
            <a:ext cx="7316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>
                <a:solidFill>
                  <a:srgbClr val="CCCCCC"/>
                </a:solidFill>
              </a:defRPr>
            </a:lvl1pPr>
            <a:lvl2pPr lvl="1" algn="ctr" rtl="0">
              <a:buNone/>
              <a:defRPr sz="1333">
                <a:solidFill>
                  <a:srgbClr val="CCCCCC"/>
                </a:solidFill>
              </a:defRPr>
            </a:lvl2pPr>
            <a:lvl3pPr lvl="2" algn="ctr" rtl="0">
              <a:buNone/>
              <a:defRPr sz="1333">
                <a:solidFill>
                  <a:srgbClr val="CCCCCC"/>
                </a:solidFill>
              </a:defRPr>
            </a:lvl3pPr>
            <a:lvl4pPr lvl="3" algn="ctr" rtl="0">
              <a:buNone/>
              <a:defRPr sz="1333">
                <a:solidFill>
                  <a:srgbClr val="CCCCCC"/>
                </a:solidFill>
              </a:defRPr>
            </a:lvl4pPr>
            <a:lvl5pPr lvl="4" algn="ctr" rtl="0">
              <a:buNone/>
              <a:defRPr sz="1333">
                <a:solidFill>
                  <a:srgbClr val="CCCCCC"/>
                </a:solidFill>
              </a:defRPr>
            </a:lvl5pPr>
            <a:lvl6pPr lvl="5" algn="ctr" rtl="0">
              <a:buNone/>
              <a:defRPr sz="1333">
                <a:solidFill>
                  <a:srgbClr val="CCCCCC"/>
                </a:solidFill>
              </a:defRPr>
            </a:lvl6pPr>
            <a:lvl7pPr lvl="6" algn="ctr" rtl="0">
              <a:buNone/>
              <a:defRPr sz="1333">
                <a:solidFill>
                  <a:srgbClr val="CCCCCC"/>
                </a:solidFill>
              </a:defRPr>
            </a:lvl7pPr>
            <a:lvl8pPr lvl="7" algn="ctr" rtl="0">
              <a:buNone/>
              <a:defRPr sz="1333">
                <a:solidFill>
                  <a:srgbClr val="CCCCCC"/>
                </a:solidFill>
              </a:defRPr>
            </a:lvl8pPr>
            <a:lvl9pPr lvl="8" algn="ctr" rtl="0">
              <a:buNone/>
              <a:defRPr sz="1333">
                <a:solidFill>
                  <a:srgbClr val="CCCCCC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62222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70" name="Google Shape;70;p9"/>
          <p:cNvSpPr/>
          <p:nvPr/>
        </p:nvSpPr>
        <p:spPr>
          <a:xfrm rot="10800000" flipH="1">
            <a:off x="0" y="6096033"/>
            <a:ext cx="12192000" cy="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1" name="Google Shape;7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467" y="6326758"/>
            <a:ext cx="2002068" cy="29643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9"/>
          <p:cNvSpPr txBox="1"/>
          <p:nvPr/>
        </p:nvSpPr>
        <p:spPr>
          <a:xfrm>
            <a:off x="7403433" y="6119633"/>
            <a:ext cx="4536400" cy="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33">
                <a:solidFill>
                  <a:srgbClr val="B10738"/>
                </a:solidFill>
                <a:latin typeface="Proxima Nova"/>
                <a:ea typeface="Proxima Nova"/>
                <a:cs typeface="Proxima Nova"/>
                <a:sym typeface="Proxima Nova"/>
              </a:rPr>
              <a:t>www.tehnoprogress.ru</a:t>
            </a:r>
            <a:endParaRPr sz="1333">
              <a:solidFill>
                <a:srgbClr val="B107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3" name="Google Shape;73;p9"/>
          <p:cNvSpPr txBox="1">
            <a:spLocks noGrp="1"/>
          </p:cNvSpPr>
          <p:nvPr>
            <p:ph type="sldNum" idx="3"/>
          </p:nvPr>
        </p:nvSpPr>
        <p:spPr>
          <a:xfrm>
            <a:off x="5730200" y="6119633"/>
            <a:ext cx="7316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>
                <a:solidFill>
                  <a:srgbClr val="CCCCCC"/>
                </a:solidFill>
              </a:defRPr>
            </a:lvl1pPr>
            <a:lvl2pPr lvl="1" algn="ctr" rtl="0">
              <a:buNone/>
              <a:defRPr sz="1333">
                <a:solidFill>
                  <a:srgbClr val="CCCCCC"/>
                </a:solidFill>
              </a:defRPr>
            </a:lvl2pPr>
            <a:lvl3pPr lvl="2" algn="ctr" rtl="0">
              <a:buNone/>
              <a:defRPr sz="1333">
                <a:solidFill>
                  <a:srgbClr val="CCCCCC"/>
                </a:solidFill>
              </a:defRPr>
            </a:lvl3pPr>
            <a:lvl4pPr lvl="3" algn="ctr" rtl="0">
              <a:buNone/>
              <a:defRPr sz="1333">
                <a:solidFill>
                  <a:srgbClr val="CCCCCC"/>
                </a:solidFill>
              </a:defRPr>
            </a:lvl4pPr>
            <a:lvl5pPr lvl="4" algn="ctr" rtl="0">
              <a:buNone/>
              <a:defRPr sz="1333">
                <a:solidFill>
                  <a:srgbClr val="CCCCCC"/>
                </a:solidFill>
              </a:defRPr>
            </a:lvl5pPr>
            <a:lvl6pPr lvl="5" algn="ctr" rtl="0">
              <a:buNone/>
              <a:defRPr sz="1333">
                <a:solidFill>
                  <a:srgbClr val="CCCCCC"/>
                </a:solidFill>
              </a:defRPr>
            </a:lvl6pPr>
            <a:lvl7pPr lvl="6" algn="ctr" rtl="0">
              <a:buNone/>
              <a:defRPr sz="1333">
                <a:solidFill>
                  <a:srgbClr val="CCCCCC"/>
                </a:solidFill>
              </a:defRPr>
            </a:lvl7pPr>
            <a:lvl8pPr lvl="7" algn="ctr" rtl="0">
              <a:buNone/>
              <a:defRPr sz="1333">
                <a:solidFill>
                  <a:srgbClr val="CCCCCC"/>
                </a:solidFill>
              </a:defRPr>
            </a:lvl8pPr>
            <a:lvl9pPr lvl="8" algn="ctr" rtl="0">
              <a:buNone/>
              <a:defRPr sz="1333">
                <a:solidFill>
                  <a:srgbClr val="CCCCCC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641199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415600" y="52343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77" name="Google Shape;77;p10"/>
          <p:cNvSpPr/>
          <p:nvPr/>
        </p:nvSpPr>
        <p:spPr>
          <a:xfrm rot="10800000" flipH="1">
            <a:off x="0" y="6096033"/>
            <a:ext cx="12192000" cy="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467" y="6326758"/>
            <a:ext cx="2002068" cy="29643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0"/>
          <p:cNvSpPr txBox="1"/>
          <p:nvPr/>
        </p:nvSpPr>
        <p:spPr>
          <a:xfrm>
            <a:off x="7403433" y="6119633"/>
            <a:ext cx="4536400" cy="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33">
                <a:solidFill>
                  <a:srgbClr val="B10738"/>
                </a:solidFill>
                <a:latin typeface="Proxima Nova"/>
                <a:ea typeface="Proxima Nova"/>
                <a:cs typeface="Proxima Nova"/>
                <a:sym typeface="Proxima Nova"/>
              </a:rPr>
              <a:t>www.tehnoprogress.ru</a:t>
            </a:r>
            <a:endParaRPr sz="1333">
              <a:solidFill>
                <a:srgbClr val="B107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0" name="Google Shape;80;p10"/>
          <p:cNvSpPr txBox="1">
            <a:spLocks noGrp="1"/>
          </p:cNvSpPr>
          <p:nvPr>
            <p:ph type="sldNum" idx="2"/>
          </p:nvPr>
        </p:nvSpPr>
        <p:spPr>
          <a:xfrm>
            <a:off x="5730200" y="6119633"/>
            <a:ext cx="7316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>
                <a:solidFill>
                  <a:srgbClr val="CCCCCC"/>
                </a:solidFill>
              </a:defRPr>
            </a:lvl1pPr>
            <a:lvl2pPr lvl="1" algn="ctr" rtl="0">
              <a:buNone/>
              <a:defRPr sz="1333">
                <a:solidFill>
                  <a:srgbClr val="CCCCCC"/>
                </a:solidFill>
              </a:defRPr>
            </a:lvl2pPr>
            <a:lvl3pPr lvl="2" algn="ctr" rtl="0">
              <a:buNone/>
              <a:defRPr sz="1333">
                <a:solidFill>
                  <a:srgbClr val="CCCCCC"/>
                </a:solidFill>
              </a:defRPr>
            </a:lvl3pPr>
            <a:lvl4pPr lvl="3" algn="ctr" rtl="0">
              <a:buNone/>
              <a:defRPr sz="1333">
                <a:solidFill>
                  <a:srgbClr val="CCCCCC"/>
                </a:solidFill>
              </a:defRPr>
            </a:lvl4pPr>
            <a:lvl5pPr lvl="4" algn="ctr" rtl="0">
              <a:buNone/>
              <a:defRPr sz="1333">
                <a:solidFill>
                  <a:srgbClr val="CCCCCC"/>
                </a:solidFill>
              </a:defRPr>
            </a:lvl5pPr>
            <a:lvl6pPr lvl="5" algn="ctr" rtl="0">
              <a:buNone/>
              <a:defRPr sz="1333">
                <a:solidFill>
                  <a:srgbClr val="CCCCCC"/>
                </a:solidFill>
              </a:defRPr>
            </a:lvl6pPr>
            <a:lvl7pPr lvl="6" algn="ctr" rtl="0">
              <a:buNone/>
              <a:defRPr sz="1333">
                <a:solidFill>
                  <a:srgbClr val="CCCCCC"/>
                </a:solidFill>
              </a:defRPr>
            </a:lvl7pPr>
            <a:lvl8pPr lvl="7" algn="ctr" rtl="0">
              <a:buNone/>
              <a:defRPr sz="1333">
                <a:solidFill>
                  <a:srgbClr val="CCCCCC"/>
                </a:solidFill>
              </a:defRPr>
            </a:lvl8pPr>
            <a:lvl9pPr lvl="8" algn="ctr" rtl="0">
              <a:buNone/>
              <a:defRPr sz="1333">
                <a:solidFill>
                  <a:srgbClr val="CCCCCC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51080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85" name="Google Shape;85;p11"/>
          <p:cNvSpPr/>
          <p:nvPr/>
        </p:nvSpPr>
        <p:spPr>
          <a:xfrm rot="10800000" flipH="1">
            <a:off x="0" y="6096033"/>
            <a:ext cx="12192000" cy="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6" name="Google Shape;8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467" y="6326758"/>
            <a:ext cx="2002068" cy="29643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7403433" y="6119633"/>
            <a:ext cx="4536400" cy="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33">
                <a:solidFill>
                  <a:srgbClr val="B10738"/>
                </a:solidFill>
                <a:latin typeface="Proxima Nova"/>
                <a:ea typeface="Proxima Nova"/>
                <a:cs typeface="Proxima Nova"/>
                <a:sym typeface="Proxima Nova"/>
              </a:rPr>
              <a:t>www.tehnoprogress.ru</a:t>
            </a:r>
            <a:endParaRPr sz="1333">
              <a:solidFill>
                <a:srgbClr val="B107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8" name="Google Shape;88;p11"/>
          <p:cNvSpPr txBox="1">
            <a:spLocks noGrp="1"/>
          </p:cNvSpPr>
          <p:nvPr>
            <p:ph type="sldNum" idx="2"/>
          </p:nvPr>
        </p:nvSpPr>
        <p:spPr>
          <a:xfrm>
            <a:off x="5730200" y="6119633"/>
            <a:ext cx="7316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>
                <a:solidFill>
                  <a:srgbClr val="CCCCCC"/>
                </a:solidFill>
              </a:defRPr>
            </a:lvl1pPr>
            <a:lvl2pPr lvl="1" algn="ctr" rtl="0">
              <a:buNone/>
              <a:defRPr sz="1333">
                <a:solidFill>
                  <a:srgbClr val="CCCCCC"/>
                </a:solidFill>
              </a:defRPr>
            </a:lvl2pPr>
            <a:lvl3pPr lvl="2" algn="ctr" rtl="0">
              <a:buNone/>
              <a:defRPr sz="1333">
                <a:solidFill>
                  <a:srgbClr val="CCCCCC"/>
                </a:solidFill>
              </a:defRPr>
            </a:lvl3pPr>
            <a:lvl4pPr lvl="3" algn="ctr" rtl="0">
              <a:buNone/>
              <a:defRPr sz="1333">
                <a:solidFill>
                  <a:srgbClr val="CCCCCC"/>
                </a:solidFill>
              </a:defRPr>
            </a:lvl4pPr>
            <a:lvl5pPr lvl="4" algn="ctr" rtl="0">
              <a:buNone/>
              <a:defRPr sz="1333">
                <a:solidFill>
                  <a:srgbClr val="CCCCCC"/>
                </a:solidFill>
              </a:defRPr>
            </a:lvl5pPr>
            <a:lvl6pPr lvl="5" algn="ctr" rtl="0">
              <a:buNone/>
              <a:defRPr sz="1333">
                <a:solidFill>
                  <a:srgbClr val="CCCCCC"/>
                </a:solidFill>
              </a:defRPr>
            </a:lvl6pPr>
            <a:lvl7pPr lvl="6" algn="ctr" rtl="0">
              <a:buNone/>
              <a:defRPr sz="1333">
                <a:solidFill>
                  <a:srgbClr val="CCCCCC"/>
                </a:solidFill>
              </a:defRPr>
            </a:lvl7pPr>
            <a:lvl8pPr lvl="7" algn="ctr" rtl="0">
              <a:buNone/>
              <a:defRPr sz="1333">
                <a:solidFill>
                  <a:srgbClr val="CCCCCC"/>
                </a:solidFill>
              </a:defRPr>
            </a:lvl8pPr>
            <a:lvl9pPr lvl="8" algn="ctr" rtl="0">
              <a:buNone/>
              <a:defRPr sz="1333">
                <a:solidFill>
                  <a:srgbClr val="CCCCCC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914427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  <p:sp>
        <p:nvSpPr>
          <p:cNvPr id="91" name="Google Shape;91;p12"/>
          <p:cNvSpPr/>
          <p:nvPr/>
        </p:nvSpPr>
        <p:spPr>
          <a:xfrm rot="10800000" flipH="1">
            <a:off x="0" y="6096033"/>
            <a:ext cx="12192000" cy="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92" name="Google Shape;92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467" y="6326758"/>
            <a:ext cx="2002068" cy="29643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2"/>
          <p:cNvSpPr txBox="1"/>
          <p:nvPr/>
        </p:nvSpPr>
        <p:spPr>
          <a:xfrm>
            <a:off x="7403433" y="6119633"/>
            <a:ext cx="4536400" cy="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33">
                <a:solidFill>
                  <a:srgbClr val="B10738"/>
                </a:solidFill>
                <a:latin typeface="Proxima Nova"/>
                <a:ea typeface="Proxima Nova"/>
                <a:cs typeface="Proxima Nova"/>
                <a:sym typeface="Proxima Nova"/>
              </a:rPr>
              <a:t>www.tehnoprogress.ru</a:t>
            </a:r>
            <a:endParaRPr sz="1333">
              <a:solidFill>
                <a:srgbClr val="B107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4" name="Google Shape;94;p12"/>
          <p:cNvSpPr txBox="1">
            <a:spLocks noGrp="1"/>
          </p:cNvSpPr>
          <p:nvPr>
            <p:ph type="sldNum" idx="2"/>
          </p:nvPr>
        </p:nvSpPr>
        <p:spPr>
          <a:xfrm>
            <a:off x="5730200" y="6119633"/>
            <a:ext cx="7316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>
                <a:solidFill>
                  <a:srgbClr val="CCCCCC"/>
                </a:solidFill>
              </a:defRPr>
            </a:lvl1pPr>
            <a:lvl2pPr lvl="1" algn="ctr" rtl="0">
              <a:buNone/>
              <a:defRPr sz="1333">
                <a:solidFill>
                  <a:srgbClr val="CCCCCC"/>
                </a:solidFill>
              </a:defRPr>
            </a:lvl2pPr>
            <a:lvl3pPr lvl="2" algn="ctr" rtl="0">
              <a:buNone/>
              <a:defRPr sz="1333">
                <a:solidFill>
                  <a:srgbClr val="CCCCCC"/>
                </a:solidFill>
              </a:defRPr>
            </a:lvl3pPr>
            <a:lvl4pPr lvl="3" algn="ctr" rtl="0">
              <a:buNone/>
              <a:defRPr sz="1333">
                <a:solidFill>
                  <a:srgbClr val="CCCCCC"/>
                </a:solidFill>
              </a:defRPr>
            </a:lvl4pPr>
            <a:lvl5pPr lvl="4" algn="ctr" rtl="0">
              <a:buNone/>
              <a:defRPr sz="1333">
                <a:solidFill>
                  <a:srgbClr val="CCCCCC"/>
                </a:solidFill>
              </a:defRPr>
            </a:lvl5pPr>
            <a:lvl6pPr lvl="5" algn="ctr" rtl="0">
              <a:buNone/>
              <a:defRPr sz="1333">
                <a:solidFill>
                  <a:srgbClr val="CCCCCC"/>
                </a:solidFill>
              </a:defRPr>
            </a:lvl6pPr>
            <a:lvl7pPr lvl="6" algn="ctr" rtl="0">
              <a:buNone/>
              <a:defRPr sz="1333">
                <a:solidFill>
                  <a:srgbClr val="CCCCCC"/>
                </a:solidFill>
              </a:defRPr>
            </a:lvl7pPr>
            <a:lvl8pPr lvl="7" algn="ctr" rtl="0">
              <a:buNone/>
              <a:defRPr sz="1333">
                <a:solidFill>
                  <a:srgbClr val="CCCCCC"/>
                </a:solidFill>
              </a:defRPr>
            </a:lvl8pPr>
            <a:lvl9pPr lvl="8" algn="ctr" rtl="0">
              <a:buNone/>
              <a:defRPr sz="1333">
                <a:solidFill>
                  <a:srgbClr val="CCCCCC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56338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Заголовок и объект" type="obj">
  <p:cSld name="Заголовок и объект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Arial"/>
              <a:buNone/>
              <a:defRPr sz="1200" b="0" i="0" u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84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Только заголовок 1">
  <p:cSld name="Только заголовок 1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>
            <a:spLocks noGrp="1"/>
          </p:cNvSpPr>
          <p:nvPr>
            <p:ph type="title"/>
          </p:nvPr>
        </p:nvSpPr>
        <p:spPr>
          <a:xfrm>
            <a:off x="511933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4"/>
          <p:cNvSpPr/>
          <p:nvPr/>
        </p:nvSpPr>
        <p:spPr>
          <a:xfrm rot="10800000" flipH="1">
            <a:off x="0" y="6096033"/>
            <a:ext cx="12192000" cy="236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4" name="Google Shape;10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3467" y="6326758"/>
            <a:ext cx="2002068" cy="29643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 txBox="1"/>
          <p:nvPr/>
        </p:nvSpPr>
        <p:spPr>
          <a:xfrm>
            <a:off x="7403433" y="6119633"/>
            <a:ext cx="4536400" cy="7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33">
                <a:solidFill>
                  <a:srgbClr val="B10738"/>
                </a:solidFill>
                <a:latin typeface="Proxima Nova"/>
                <a:ea typeface="Proxima Nova"/>
                <a:cs typeface="Proxima Nova"/>
                <a:sym typeface="Proxima Nova"/>
              </a:rPr>
              <a:t>www.tehnoprogress.ru</a:t>
            </a:r>
            <a:endParaRPr sz="1333">
              <a:solidFill>
                <a:srgbClr val="B1073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06" name="Google Shape;106;p14"/>
          <p:cNvSpPr txBox="1">
            <a:spLocks noGrp="1"/>
          </p:cNvSpPr>
          <p:nvPr>
            <p:ph type="sldNum" idx="12"/>
          </p:nvPr>
        </p:nvSpPr>
        <p:spPr>
          <a:xfrm>
            <a:off x="5730200" y="6119633"/>
            <a:ext cx="731600" cy="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1333">
                <a:solidFill>
                  <a:srgbClr val="CCCCCC"/>
                </a:solidFill>
              </a:defRPr>
            </a:lvl1pPr>
            <a:lvl2pPr lvl="1" algn="ctr" rtl="0">
              <a:buNone/>
              <a:defRPr sz="1333">
                <a:solidFill>
                  <a:srgbClr val="CCCCCC"/>
                </a:solidFill>
              </a:defRPr>
            </a:lvl2pPr>
            <a:lvl3pPr lvl="2" algn="ctr" rtl="0">
              <a:buNone/>
              <a:defRPr sz="1333">
                <a:solidFill>
                  <a:srgbClr val="CCCCCC"/>
                </a:solidFill>
              </a:defRPr>
            </a:lvl3pPr>
            <a:lvl4pPr lvl="3" algn="ctr" rtl="0">
              <a:buNone/>
              <a:defRPr sz="1333">
                <a:solidFill>
                  <a:srgbClr val="CCCCCC"/>
                </a:solidFill>
              </a:defRPr>
            </a:lvl4pPr>
            <a:lvl5pPr lvl="4" algn="ctr" rtl="0">
              <a:buNone/>
              <a:defRPr sz="1333">
                <a:solidFill>
                  <a:srgbClr val="CCCCCC"/>
                </a:solidFill>
              </a:defRPr>
            </a:lvl5pPr>
            <a:lvl6pPr lvl="5" algn="ctr" rtl="0">
              <a:buNone/>
              <a:defRPr sz="1333">
                <a:solidFill>
                  <a:srgbClr val="CCCCCC"/>
                </a:solidFill>
              </a:defRPr>
            </a:lvl6pPr>
            <a:lvl7pPr lvl="6" algn="ctr" rtl="0">
              <a:buNone/>
              <a:defRPr sz="1333">
                <a:solidFill>
                  <a:srgbClr val="CCCCCC"/>
                </a:solidFill>
              </a:defRPr>
            </a:lvl7pPr>
            <a:lvl8pPr lvl="7" algn="ctr" rtl="0">
              <a:buNone/>
              <a:defRPr sz="1333">
                <a:solidFill>
                  <a:srgbClr val="CCCCCC"/>
                </a:solidFill>
              </a:defRPr>
            </a:lvl8pPr>
            <a:lvl9pPr lvl="8" algn="ctr" rtl="0">
              <a:buNone/>
              <a:defRPr sz="1333">
                <a:solidFill>
                  <a:srgbClr val="CCCCCC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024728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BF404E-06B8-4560-80A2-9E8DA5CC2E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6C02F7-CC44-4A3F-A8E9-894426275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E42BCE-7795-4C16-AD89-DF805FC550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8CEC7AFC-6EEB-44EB-AA3B-5FE3C1CED4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2602978"/>
      </p:ext>
    </p:extLst>
  </p:cSld>
  <p:clrMapOvr>
    <a:masterClrMapping/>
  </p:clrMapOvr>
  <p:transition>
    <p:blind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5">
            <a:alphaModFix amt="54000"/>
          </a:blip>
          <a:stretch>
            <a:fillRect/>
          </a:stretch>
        </p:blipFill>
        <p:spPr>
          <a:xfrm>
            <a:off x="4171475" y="-1670928"/>
            <a:ext cx="7154436" cy="107531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roxima Nova Semibold"/>
              <a:buNone/>
              <a:defRPr sz="30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415600" y="1333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Proxima Nova"/>
              <a:buChar char="●"/>
              <a:defRPr sz="180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●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●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Proxima Nova"/>
              <a:buChar char="○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Proxima Nova"/>
              <a:buChar char="■"/>
              <a:defRPr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196058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png"/><Relationship Id="rId9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7" Type="http://schemas.openxmlformats.org/officeDocument/2006/relationships/image" Target="../media/image96.gif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gif"/><Relationship Id="rId5" Type="http://schemas.openxmlformats.org/officeDocument/2006/relationships/image" Target="../media/image94.gif"/><Relationship Id="rId4" Type="http://schemas.openxmlformats.org/officeDocument/2006/relationships/image" Target="../media/image9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gif"/><Relationship Id="rId2" Type="http://schemas.openxmlformats.org/officeDocument/2006/relationships/image" Target="../media/image99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1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webp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13" Type="http://schemas.openxmlformats.org/officeDocument/2006/relationships/image" Target="../media/image118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17" Type="http://schemas.openxmlformats.org/officeDocument/2006/relationships/image" Target="../media/image122.jpeg"/><Relationship Id="rId2" Type="http://schemas.openxmlformats.org/officeDocument/2006/relationships/image" Target="../media/image107.png"/><Relationship Id="rId16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11" Type="http://schemas.openxmlformats.org/officeDocument/2006/relationships/image" Target="../media/image116.jpeg"/><Relationship Id="rId5" Type="http://schemas.openxmlformats.org/officeDocument/2006/relationships/image" Target="../media/image110.png"/><Relationship Id="rId15" Type="http://schemas.openxmlformats.org/officeDocument/2006/relationships/image" Target="../media/image120.jpeg"/><Relationship Id="rId10" Type="http://schemas.openxmlformats.org/officeDocument/2006/relationships/image" Target="../media/image115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Relationship Id="rId14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7" Type="http://schemas.openxmlformats.org/officeDocument/2006/relationships/image" Target="../media/image171.jpe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492728" y="22693"/>
            <a:ext cx="9133512" cy="6871656"/>
            <a:chOff x="-24437" y="0"/>
            <a:chExt cx="9133512" cy="687165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2421149" y="2151787"/>
              <a:ext cx="6687926" cy="1680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0"/>
              <a:ext cx="2424023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971036" y="385990"/>
              <a:ext cx="6683508" cy="1021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>
                <a:lnSpc>
                  <a:spcPct val="115000"/>
                </a:lnSpc>
                <a:defRPr/>
              </a:pPr>
              <a:r>
                <a:rPr lang="ru-RU" dirty="0" smtClean="0">
                  <a:ln w="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ФГУ «Федеральный </a:t>
              </a:r>
              <a:r>
                <a:rPr lang="ru-RU" dirty="0">
                  <a:ln w="0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исследовательский центр «Фундаментальные основы биотехнологии» Российской академии наук»</a:t>
              </a:r>
              <a:endParaRPr lang="ru-RU" sz="1200" dirty="0">
                <a:ln w="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29980" y="8624"/>
              <a:ext cx="1545019" cy="2000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27107" y="3963679"/>
              <a:ext cx="1545019" cy="2891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0" y="2002800"/>
              <a:ext cx="2424023" cy="146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825266" y="11493"/>
              <a:ext cx="11497" cy="1495253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/>
            <p:cNvCxnSpPr/>
            <p:nvPr/>
          </p:nvCxnSpPr>
          <p:spPr>
            <a:xfrm>
              <a:off x="1006415" y="8624"/>
              <a:ext cx="0" cy="1532624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1187575" y="8622"/>
              <a:ext cx="2882" cy="1532626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/>
            <p:cNvCxnSpPr/>
            <p:nvPr/>
          </p:nvCxnSpPr>
          <p:spPr>
            <a:xfrm>
              <a:off x="1558366" y="8622"/>
              <a:ext cx="5886" cy="1498124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1385983" y="8625"/>
              <a:ext cx="14381" cy="1532623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flipH="1">
              <a:off x="825266" y="1440611"/>
              <a:ext cx="0" cy="576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H="1">
              <a:off x="1012170" y="1506746"/>
              <a:ext cx="0" cy="504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flipH="1">
              <a:off x="1193330" y="1541248"/>
              <a:ext cx="0" cy="468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1564252" y="1437735"/>
              <a:ext cx="0" cy="576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flipH="1">
              <a:off x="1400364" y="1506747"/>
              <a:ext cx="0" cy="504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836763" y="3832387"/>
              <a:ext cx="0" cy="2470615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1006415" y="3832387"/>
              <a:ext cx="0" cy="2631648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>
              <a:stCxn id="18" idx="0"/>
            </p:cNvCxnSpPr>
            <p:nvPr/>
          </p:nvCxnSpPr>
          <p:spPr>
            <a:xfrm flipH="1">
              <a:off x="1187575" y="3818731"/>
              <a:ext cx="10781" cy="2749876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1572878" y="3832387"/>
              <a:ext cx="0" cy="2571268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>
              <a:off x="1385983" y="3832387"/>
              <a:ext cx="0" cy="273622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>
              <a:off x="836763" y="6149507"/>
              <a:ext cx="2882" cy="711495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H="1">
              <a:off x="1009297" y="6403655"/>
              <a:ext cx="0" cy="468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flipH="1">
              <a:off x="1190457" y="6464035"/>
              <a:ext cx="0" cy="396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 flipH="1">
              <a:off x="1572878" y="6308756"/>
              <a:ext cx="0" cy="558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 flipH="1">
              <a:off x="1388865" y="6403656"/>
              <a:ext cx="0" cy="468000"/>
            </a:xfrm>
            <a:prstGeom prst="line">
              <a:avLst/>
            </a:prstGeom>
            <a:ln w="50800">
              <a:solidFill>
                <a:srgbClr val="FF99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Прямоугольник 17"/>
            <p:cNvSpPr/>
            <p:nvPr/>
          </p:nvSpPr>
          <p:spPr>
            <a:xfrm>
              <a:off x="-24437" y="3818731"/>
              <a:ext cx="2445586" cy="1483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endParaRPr lang="ru-RU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3" name="Прямоугольник 42"/>
          <p:cNvSpPr/>
          <p:nvPr/>
        </p:nvSpPr>
        <p:spPr>
          <a:xfrm>
            <a:off x="4071526" y="1758746"/>
            <a:ext cx="7169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Proxima Nova"/>
                <a:ea typeface="Calibri" panose="020F0502020204030204" pitchFamily="34" charset="0"/>
                <a:cs typeface="Times New Roman" panose="02020603050405020304" pitchFamily="18" charset="0"/>
              </a:rPr>
              <a:t>Отдел </a:t>
            </a:r>
            <a:r>
              <a:rPr lang="ru-RU" sz="1600" b="1" dirty="0">
                <a:solidFill>
                  <a:srgbClr val="002060"/>
                </a:solidFill>
                <a:latin typeface="Proxima Nova"/>
                <a:ea typeface="Calibri" panose="020F0502020204030204" pitchFamily="34" charset="0"/>
                <a:cs typeface="Times New Roman" panose="02020603050405020304" pitchFamily="18" charset="0"/>
              </a:rPr>
              <a:t>гражданской </a:t>
            </a:r>
            <a:r>
              <a:rPr lang="ru-RU" sz="1600" b="1" dirty="0" smtClean="0">
                <a:solidFill>
                  <a:srgbClr val="002060"/>
                </a:solidFill>
                <a:latin typeface="Proxima Nova"/>
                <a:ea typeface="Calibri" panose="020F0502020204030204" pitchFamily="34" charset="0"/>
                <a:cs typeface="Times New Roman" panose="02020603050405020304" pitchFamily="18" charset="0"/>
              </a:rPr>
              <a:t>обороны и антитеррористической безопасности</a:t>
            </a:r>
            <a:endParaRPr lang="ru-RU" sz="1600" b="1" dirty="0">
              <a:solidFill>
                <a:srgbClr val="002060"/>
              </a:solidFill>
              <a:latin typeface="Proxima Nova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094427" y="2479792"/>
            <a:ext cx="853181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ln w="9525">
                  <a:solidFill>
                    <a:prstClr val="black"/>
                  </a:solidFill>
                </a:ln>
                <a:solidFill>
                  <a:srgbClr val="0070C0"/>
                </a:solidFill>
                <a:latin typeface="Proxima Nova"/>
                <a:cs typeface="Times New Roman" panose="02020603050405020304" pitchFamily="18" charset="0"/>
              </a:rPr>
              <a:t>Инструктаж по гражданской </a:t>
            </a:r>
            <a:r>
              <a:rPr lang="ru-RU" sz="2400" b="1" dirty="0" smtClean="0">
                <a:ln w="9525">
                  <a:solidFill>
                    <a:prstClr val="black"/>
                  </a:solidFill>
                </a:ln>
                <a:solidFill>
                  <a:srgbClr val="0070C0"/>
                </a:solidFill>
                <a:latin typeface="Proxima Nova"/>
                <a:cs typeface="Times New Roman" panose="02020603050405020304" pitchFamily="18" charset="0"/>
              </a:rPr>
              <a:t>обороне, действиям </a:t>
            </a:r>
            <a:r>
              <a:rPr lang="ru-RU" sz="2400" b="1" dirty="0">
                <a:ln w="9525">
                  <a:solidFill>
                    <a:prstClr val="black"/>
                  </a:solidFill>
                </a:ln>
                <a:solidFill>
                  <a:srgbClr val="0070C0"/>
                </a:solidFill>
                <a:latin typeface="Proxima Nova"/>
                <a:cs typeface="Times New Roman" panose="02020603050405020304" pitchFamily="18" charset="0"/>
              </a:rPr>
              <a:t>в чрезвычайных </a:t>
            </a:r>
            <a:r>
              <a:rPr lang="ru-RU" sz="2400" b="1" dirty="0" smtClean="0">
                <a:ln w="9525">
                  <a:solidFill>
                    <a:prstClr val="black"/>
                  </a:solidFill>
                </a:ln>
                <a:solidFill>
                  <a:srgbClr val="0070C0"/>
                </a:solidFill>
                <a:latin typeface="Proxima Nova"/>
                <a:cs typeface="Times New Roman" panose="02020603050405020304" pitchFamily="18" charset="0"/>
              </a:rPr>
              <a:t>ситуациях и в условиях террористических угроз</a:t>
            </a:r>
            <a:endParaRPr lang="ru-RU" sz="2400" dirty="0">
              <a:ln w="9525">
                <a:solidFill>
                  <a:prstClr val="black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oxima Nova"/>
              <a:cs typeface="Times New Roman" panose="02020603050405020304" pitchFamily="18" charset="0"/>
            </a:endParaRPr>
          </a:p>
        </p:txBody>
      </p:sp>
      <p:pic>
        <p:nvPicPr>
          <p:cNvPr id="52" name="Рисунок 5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0" y="426598"/>
            <a:ext cx="1485900" cy="13893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8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55" y="2050819"/>
            <a:ext cx="11201524" cy="1378181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Наиболее характерные ЧС природного и техногенного характера, которые могут возникнуть в районе расположения организации и опасности, присущие этим ЧС</a:t>
            </a:r>
          </a:p>
        </p:txBody>
      </p:sp>
    </p:spTree>
    <p:extLst>
      <p:ext uri="{BB962C8B-B14F-4D97-AF65-F5344CB8AC3E}">
        <p14:creationId xmlns:p14="http://schemas.microsoft.com/office/powerpoint/2010/main" val="1729827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>
            <a:extLst>
              <a:ext uri="{FF2B5EF4-FFF2-40B4-BE49-F238E27FC236}">
                <a16:creationId xmlns:a16="http://schemas.microsoft.com/office/drawing/2014/main" id="{F47B9BAA-AC5B-4F99-8DE4-BE11E5D25D93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221288" y="65921"/>
          <a:ext cx="12071684" cy="661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Диаграмма" r:id="rId3" imgW="8229550" imgH="5848398" progId="MSGraph.Chart.8">
                  <p:embed followColorScheme="full"/>
                </p:oleObj>
              </mc:Choice>
              <mc:Fallback>
                <p:oleObj name="Диаграмма" r:id="rId3" imgW="8229550" imgH="5848398" progId="MSGraph.Chart.8">
                  <p:embed followColorScheme="full"/>
                  <p:pic>
                    <p:nvPicPr>
                      <p:cNvPr id="58370" name="Object 2">
                        <a:extLst>
                          <a:ext uri="{FF2B5EF4-FFF2-40B4-BE49-F238E27FC236}">
                            <a16:creationId xmlns:a16="http://schemas.microsoft.com/office/drawing/2014/main" id="{F47B9BAA-AC5B-4F99-8DE4-BE11E5D25D9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288" y="65921"/>
                        <a:ext cx="12071684" cy="6615029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Rectangle 5">
            <a:extLst>
              <a:ext uri="{FF2B5EF4-FFF2-40B4-BE49-F238E27FC236}">
                <a16:creationId xmlns:a16="http://schemas.microsoft.com/office/drawing/2014/main" id="{C8AF0E0E-3B8F-4DA2-AD3E-2B6E63D52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298" y="261938"/>
            <a:ext cx="3180181" cy="82073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аварии</a:t>
            </a:r>
          </a:p>
        </p:txBody>
      </p:sp>
      <p:sp>
        <p:nvSpPr>
          <p:cNvPr id="58372" name="Rectangle 6">
            <a:extLst>
              <a:ext uri="{FF2B5EF4-FFF2-40B4-BE49-F238E27FC236}">
                <a16:creationId xmlns:a16="http://schemas.microsoft.com/office/drawing/2014/main" id="{FC1D9027-14C3-44D0-8529-274B576DD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3752" y="258764"/>
            <a:ext cx="3223292" cy="82391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опасного природного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явления</a:t>
            </a:r>
          </a:p>
        </p:txBody>
      </p:sp>
      <p:sp>
        <p:nvSpPr>
          <p:cNvPr id="58373" name="Rectangle 7">
            <a:extLst>
              <a:ext uri="{FF2B5EF4-FFF2-40B4-BE49-F238E27FC236}">
                <a16:creationId xmlns:a16="http://schemas.microsoft.com/office/drawing/2014/main" id="{F8EE203F-2D7D-4FF7-A208-D41049EFA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887" y="3351213"/>
            <a:ext cx="2942686" cy="823077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катастрофы</a:t>
            </a:r>
          </a:p>
        </p:txBody>
      </p:sp>
      <p:sp>
        <p:nvSpPr>
          <p:cNvPr id="58374" name="Rectangle 8">
            <a:extLst>
              <a:ext uri="{FF2B5EF4-FFF2-40B4-BE49-F238E27FC236}">
                <a16:creationId xmlns:a16="http://schemas.microsoft.com/office/drawing/2014/main" id="{0A6B2C45-1559-450C-96D6-592F67B6E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2953" y="3350378"/>
            <a:ext cx="3223291" cy="823912"/>
          </a:xfrm>
          <a:prstGeom prst="rect">
            <a:avLst/>
          </a:prstGeom>
          <a:noFill/>
          <a:ln w="57150" cmpd="thinThick">
            <a:solidFill>
              <a:schemeClr val="tx1"/>
            </a:solidFill>
            <a:miter lim="800000"/>
            <a:headEnd/>
            <a:tailEnd/>
          </a:ln>
        </p:spPr>
        <p:txBody>
          <a:bodyPr lIns="18000" rIns="1800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стихийного или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иного бедствия</a:t>
            </a:r>
          </a:p>
        </p:txBody>
      </p:sp>
      <p:sp>
        <p:nvSpPr>
          <p:cNvPr id="58375" name="Line 11">
            <a:extLst>
              <a:ext uri="{FF2B5EF4-FFF2-40B4-BE49-F238E27FC236}">
                <a16:creationId xmlns:a16="http://schemas.microsoft.com/office/drawing/2014/main" id="{1E321E38-B03A-4DB8-B117-9AC5218C47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68346" y="1114426"/>
            <a:ext cx="6976" cy="21859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6" name="Line 12">
            <a:extLst>
              <a:ext uri="{FF2B5EF4-FFF2-40B4-BE49-F238E27FC236}">
                <a16:creationId xmlns:a16="http://schemas.microsoft.com/office/drawing/2014/main" id="{1C54CEBD-6458-403C-82C0-FB5AA8D955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01561" y="1082675"/>
            <a:ext cx="7476" cy="2185987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77" name="AutoShape 13">
            <a:extLst>
              <a:ext uri="{FF2B5EF4-FFF2-40B4-BE49-F238E27FC236}">
                <a16:creationId xmlns:a16="http://schemas.microsoft.com/office/drawing/2014/main" id="{CBAFD651-0AA9-4CA9-8814-2876649C21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9" y="261938"/>
            <a:ext cx="3592513" cy="1225550"/>
          </a:xfrm>
          <a:prstGeom prst="downArrowCallout">
            <a:avLst>
              <a:gd name="adj1" fmla="val 67578"/>
              <a:gd name="adj2" fmla="val 67567"/>
              <a:gd name="adj3" fmla="val 23218"/>
              <a:gd name="adj4" fmla="val 66667"/>
            </a:avLst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4800">
              <a:latin typeface="Arial" panose="020B0604020202020204" pitchFamily="34" charset="0"/>
            </a:endParaRPr>
          </a:p>
        </p:txBody>
      </p:sp>
      <p:sp>
        <p:nvSpPr>
          <p:cNvPr id="58378" name="Text Box 18">
            <a:extLst>
              <a:ext uri="{FF2B5EF4-FFF2-40B4-BE49-F238E27FC236}">
                <a16:creationId xmlns:a16="http://schemas.microsoft.com/office/drawing/2014/main" id="{196E4539-CCF5-4547-9D6E-F7B939A7E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283" y="339547"/>
            <a:ext cx="3061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1800" b="1" dirty="0">
                <a:solidFill>
                  <a:srgbClr val="FF0000"/>
                </a:solidFill>
                <a:latin typeface="Proxima Nova"/>
              </a:rPr>
              <a:t>Чрезвычайная ситуация</a:t>
            </a:r>
          </a:p>
        </p:txBody>
      </p:sp>
      <p:sp>
        <p:nvSpPr>
          <p:cNvPr id="58379" name="Text Box 20">
            <a:extLst>
              <a:ext uri="{FF2B5EF4-FFF2-40B4-BE49-F238E27FC236}">
                <a16:creationId xmlns:a16="http://schemas.microsoft.com/office/drawing/2014/main" id="{644DCCCD-5860-44DF-BB0D-90944459D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768" y="4602000"/>
            <a:ext cx="6522254" cy="1477328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       </a:t>
            </a:r>
            <a:r>
              <a:rPr lang="ru-RU" altLang="ru-RU" sz="1800" i="1" dirty="0">
                <a:solidFill>
                  <a:srgbClr val="002060"/>
                </a:solidFill>
                <a:latin typeface="Proxima Nova"/>
              </a:rPr>
              <a:t>которые могут повлечь или повлекли за собой:                                 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FF0000"/>
                </a:solidFill>
                <a:latin typeface="Proxima Nova"/>
              </a:rPr>
              <a:t> </a:t>
            </a:r>
            <a:r>
              <a:rPr lang="ru-RU" altLang="ru-RU" sz="1800" dirty="0">
                <a:latin typeface="Proxima Nova"/>
              </a:rPr>
              <a:t>- человеческие жертвы;   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 - ущерб здоровью людей или окружающей среде;              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 - значительные материальные потери;                                          - нарушение условий жизнедеятельности людей. </a:t>
            </a:r>
            <a:endParaRPr lang="ru-RU" altLang="ru-RU" sz="1800" dirty="0">
              <a:solidFill>
                <a:srgbClr val="A50021"/>
              </a:solidFill>
              <a:latin typeface="Proxima Nova"/>
            </a:endParaRPr>
          </a:p>
        </p:txBody>
      </p:sp>
      <p:grpSp>
        <p:nvGrpSpPr>
          <p:cNvPr id="58380" name="Group 37">
            <a:extLst>
              <a:ext uri="{FF2B5EF4-FFF2-40B4-BE49-F238E27FC236}">
                <a16:creationId xmlns:a16="http://schemas.microsoft.com/office/drawing/2014/main" id="{94397424-A761-4820-AB64-4124EBD8BD40}"/>
              </a:ext>
            </a:extLst>
          </p:cNvPr>
          <p:cNvGrpSpPr>
            <a:grpSpLocks/>
          </p:cNvGrpSpPr>
          <p:nvPr/>
        </p:nvGrpSpPr>
        <p:grpSpPr bwMode="auto">
          <a:xfrm>
            <a:off x="4117182" y="1587500"/>
            <a:ext cx="4011613" cy="1495425"/>
            <a:chOff x="1608" y="1049"/>
            <a:chExt cx="2527" cy="942"/>
          </a:xfrm>
        </p:grpSpPr>
        <p:sp>
          <p:nvSpPr>
            <p:cNvPr id="58388" name="Freeform 23">
              <a:extLst>
                <a:ext uri="{FF2B5EF4-FFF2-40B4-BE49-F238E27FC236}">
                  <a16:creationId xmlns:a16="http://schemas.microsoft.com/office/drawing/2014/main" id="{9BF6C82B-444D-4D06-A059-DF738340F4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" y="1087"/>
              <a:ext cx="2459" cy="904"/>
            </a:xfrm>
            <a:custGeom>
              <a:avLst/>
              <a:gdLst>
                <a:gd name="T0" fmla="*/ 137 w 2459"/>
                <a:gd name="T1" fmla="*/ 314 h 904"/>
                <a:gd name="T2" fmla="*/ 17 w 2459"/>
                <a:gd name="T3" fmla="*/ 379 h 904"/>
                <a:gd name="T4" fmla="*/ 0 w 2459"/>
                <a:gd name="T5" fmla="*/ 426 h 904"/>
                <a:gd name="T6" fmla="*/ 34 w 2459"/>
                <a:gd name="T7" fmla="*/ 487 h 904"/>
                <a:gd name="T8" fmla="*/ 120 w 2459"/>
                <a:gd name="T9" fmla="*/ 529 h 904"/>
                <a:gd name="T10" fmla="*/ 68 w 2459"/>
                <a:gd name="T11" fmla="*/ 572 h 904"/>
                <a:gd name="T12" fmla="*/ 51 w 2459"/>
                <a:gd name="T13" fmla="*/ 614 h 904"/>
                <a:gd name="T14" fmla="*/ 68 w 2459"/>
                <a:gd name="T15" fmla="*/ 665 h 904"/>
                <a:gd name="T16" fmla="*/ 205 w 2459"/>
                <a:gd name="T17" fmla="*/ 731 h 904"/>
                <a:gd name="T18" fmla="*/ 299 w 2459"/>
                <a:gd name="T19" fmla="*/ 740 h 904"/>
                <a:gd name="T20" fmla="*/ 333 w 2459"/>
                <a:gd name="T21" fmla="*/ 740 h 904"/>
                <a:gd name="T22" fmla="*/ 401 w 2459"/>
                <a:gd name="T23" fmla="*/ 787 h 904"/>
                <a:gd name="T24" fmla="*/ 598 w 2459"/>
                <a:gd name="T25" fmla="*/ 839 h 904"/>
                <a:gd name="T26" fmla="*/ 828 w 2459"/>
                <a:gd name="T27" fmla="*/ 843 h 904"/>
                <a:gd name="T28" fmla="*/ 939 w 2459"/>
                <a:gd name="T29" fmla="*/ 820 h 904"/>
                <a:gd name="T30" fmla="*/ 1076 w 2459"/>
                <a:gd name="T31" fmla="*/ 881 h 904"/>
                <a:gd name="T32" fmla="*/ 1255 w 2459"/>
                <a:gd name="T33" fmla="*/ 904 h 904"/>
                <a:gd name="T34" fmla="*/ 1375 w 2459"/>
                <a:gd name="T35" fmla="*/ 895 h 904"/>
                <a:gd name="T36" fmla="*/ 1571 w 2459"/>
                <a:gd name="T37" fmla="*/ 825 h 904"/>
                <a:gd name="T38" fmla="*/ 1622 w 2459"/>
                <a:gd name="T39" fmla="*/ 768 h 904"/>
                <a:gd name="T40" fmla="*/ 1708 w 2459"/>
                <a:gd name="T41" fmla="*/ 787 h 904"/>
                <a:gd name="T42" fmla="*/ 1870 w 2459"/>
                <a:gd name="T43" fmla="*/ 787 h 904"/>
                <a:gd name="T44" fmla="*/ 1981 w 2459"/>
                <a:gd name="T45" fmla="*/ 764 h 904"/>
                <a:gd name="T46" fmla="*/ 2075 w 2459"/>
                <a:gd name="T47" fmla="*/ 721 h 904"/>
                <a:gd name="T48" fmla="*/ 2118 w 2459"/>
                <a:gd name="T49" fmla="*/ 661 h 904"/>
                <a:gd name="T50" fmla="*/ 2126 w 2459"/>
                <a:gd name="T51" fmla="*/ 628 h 904"/>
                <a:gd name="T52" fmla="*/ 2254 w 2459"/>
                <a:gd name="T53" fmla="*/ 604 h 904"/>
                <a:gd name="T54" fmla="*/ 2365 w 2459"/>
                <a:gd name="T55" fmla="*/ 562 h 904"/>
                <a:gd name="T56" fmla="*/ 2434 w 2459"/>
                <a:gd name="T57" fmla="*/ 506 h 904"/>
                <a:gd name="T58" fmla="*/ 2459 w 2459"/>
                <a:gd name="T59" fmla="*/ 440 h 904"/>
                <a:gd name="T60" fmla="*/ 2442 w 2459"/>
                <a:gd name="T61" fmla="*/ 375 h 904"/>
                <a:gd name="T62" fmla="*/ 2382 w 2459"/>
                <a:gd name="T63" fmla="*/ 319 h 904"/>
                <a:gd name="T64" fmla="*/ 2391 w 2459"/>
                <a:gd name="T65" fmla="*/ 290 h 904"/>
                <a:gd name="T66" fmla="*/ 2382 w 2459"/>
                <a:gd name="T67" fmla="*/ 211 h 904"/>
                <a:gd name="T68" fmla="*/ 2271 w 2459"/>
                <a:gd name="T69" fmla="*/ 136 h 904"/>
                <a:gd name="T70" fmla="*/ 2177 w 2459"/>
                <a:gd name="T71" fmla="*/ 112 h 904"/>
                <a:gd name="T72" fmla="*/ 2143 w 2459"/>
                <a:gd name="T73" fmla="*/ 66 h 904"/>
                <a:gd name="T74" fmla="*/ 2007 w 2459"/>
                <a:gd name="T75" fmla="*/ 9 h 904"/>
                <a:gd name="T76" fmla="*/ 1844 w 2459"/>
                <a:gd name="T77" fmla="*/ 5 h 904"/>
                <a:gd name="T78" fmla="*/ 1742 w 2459"/>
                <a:gd name="T79" fmla="*/ 28 h 904"/>
                <a:gd name="T80" fmla="*/ 1699 w 2459"/>
                <a:gd name="T81" fmla="*/ 47 h 904"/>
                <a:gd name="T82" fmla="*/ 1614 w 2459"/>
                <a:gd name="T83" fmla="*/ 14 h 904"/>
                <a:gd name="T84" fmla="*/ 1503 w 2459"/>
                <a:gd name="T85" fmla="*/ 0 h 904"/>
                <a:gd name="T86" fmla="*/ 1375 w 2459"/>
                <a:gd name="T87" fmla="*/ 19 h 904"/>
                <a:gd name="T88" fmla="*/ 1281 w 2459"/>
                <a:gd name="T89" fmla="*/ 70 h 904"/>
                <a:gd name="T90" fmla="*/ 1230 w 2459"/>
                <a:gd name="T91" fmla="*/ 51 h 904"/>
                <a:gd name="T92" fmla="*/ 1127 w 2459"/>
                <a:gd name="T93" fmla="*/ 33 h 904"/>
                <a:gd name="T94" fmla="*/ 991 w 2459"/>
                <a:gd name="T95" fmla="*/ 33 h 904"/>
                <a:gd name="T96" fmla="*/ 845 w 2459"/>
                <a:gd name="T97" fmla="*/ 75 h 904"/>
                <a:gd name="T98" fmla="*/ 794 w 2459"/>
                <a:gd name="T99" fmla="*/ 108 h 904"/>
                <a:gd name="T100" fmla="*/ 606 w 2459"/>
                <a:gd name="T101" fmla="*/ 84 h 904"/>
                <a:gd name="T102" fmla="*/ 453 w 2459"/>
                <a:gd name="T103" fmla="*/ 98 h 904"/>
                <a:gd name="T104" fmla="*/ 333 w 2459"/>
                <a:gd name="T105" fmla="*/ 140 h 904"/>
                <a:gd name="T106" fmla="*/ 248 w 2459"/>
                <a:gd name="T107" fmla="*/ 201 h 904"/>
                <a:gd name="T108" fmla="*/ 213 w 2459"/>
                <a:gd name="T109" fmla="*/ 276 h 904"/>
                <a:gd name="T110" fmla="*/ 222 w 2459"/>
                <a:gd name="T111" fmla="*/ 300 h 9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59"/>
                <a:gd name="T169" fmla="*/ 0 h 904"/>
                <a:gd name="T170" fmla="*/ 2459 w 2459"/>
                <a:gd name="T171" fmla="*/ 904 h 9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59" h="904">
                  <a:moveTo>
                    <a:pt x="222" y="300"/>
                  </a:moveTo>
                  <a:lnTo>
                    <a:pt x="137" y="314"/>
                  </a:lnTo>
                  <a:lnTo>
                    <a:pt x="60" y="342"/>
                  </a:lnTo>
                  <a:lnTo>
                    <a:pt x="17" y="379"/>
                  </a:lnTo>
                  <a:lnTo>
                    <a:pt x="9" y="403"/>
                  </a:lnTo>
                  <a:lnTo>
                    <a:pt x="0" y="426"/>
                  </a:lnTo>
                  <a:lnTo>
                    <a:pt x="9" y="459"/>
                  </a:lnTo>
                  <a:lnTo>
                    <a:pt x="34" y="487"/>
                  </a:lnTo>
                  <a:lnTo>
                    <a:pt x="68" y="511"/>
                  </a:lnTo>
                  <a:lnTo>
                    <a:pt x="120" y="529"/>
                  </a:lnTo>
                  <a:lnTo>
                    <a:pt x="68" y="572"/>
                  </a:lnTo>
                  <a:lnTo>
                    <a:pt x="60" y="590"/>
                  </a:lnTo>
                  <a:lnTo>
                    <a:pt x="51" y="614"/>
                  </a:lnTo>
                  <a:lnTo>
                    <a:pt x="60" y="637"/>
                  </a:lnTo>
                  <a:lnTo>
                    <a:pt x="68" y="665"/>
                  </a:lnTo>
                  <a:lnTo>
                    <a:pt x="128" y="703"/>
                  </a:lnTo>
                  <a:lnTo>
                    <a:pt x="205" y="731"/>
                  </a:lnTo>
                  <a:lnTo>
                    <a:pt x="248" y="736"/>
                  </a:lnTo>
                  <a:lnTo>
                    <a:pt x="299" y="740"/>
                  </a:lnTo>
                  <a:lnTo>
                    <a:pt x="316" y="740"/>
                  </a:lnTo>
                  <a:lnTo>
                    <a:pt x="333" y="740"/>
                  </a:lnTo>
                  <a:lnTo>
                    <a:pt x="401" y="787"/>
                  </a:lnTo>
                  <a:lnTo>
                    <a:pt x="495" y="820"/>
                  </a:lnTo>
                  <a:lnTo>
                    <a:pt x="598" y="839"/>
                  </a:lnTo>
                  <a:lnTo>
                    <a:pt x="709" y="848"/>
                  </a:lnTo>
                  <a:lnTo>
                    <a:pt x="828" y="843"/>
                  </a:lnTo>
                  <a:lnTo>
                    <a:pt x="939" y="820"/>
                  </a:lnTo>
                  <a:lnTo>
                    <a:pt x="999" y="853"/>
                  </a:lnTo>
                  <a:lnTo>
                    <a:pt x="1076" y="881"/>
                  </a:lnTo>
                  <a:lnTo>
                    <a:pt x="1161" y="900"/>
                  </a:lnTo>
                  <a:lnTo>
                    <a:pt x="1255" y="904"/>
                  </a:lnTo>
                  <a:lnTo>
                    <a:pt x="1315" y="900"/>
                  </a:lnTo>
                  <a:lnTo>
                    <a:pt x="1375" y="895"/>
                  </a:lnTo>
                  <a:lnTo>
                    <a:pt x="1486" y="867"/>
                  </a:lnTo>
                  <a:lnTo>
                    <a:pt x="1571" y="825"/>
                  </a:lnTo>
                  <a:lnTo>
                    <a:pt x="1597" y="796"/>
                  </a:lnTo>
                  <a:lnTo>
                    <a:pt x="1622" y="768"/>
                  </a:lnTo>
                  <a:lnTo>
                    <a:pt x="1708" y="787"/>
                  </a:lnTo>
                  <a:lnTo>
                    <a:pt x="1802" y="792"/>
                  </a:lnTo>
                  <a:lnTo>
                    <a:pt x="1870" y="787"/>
                  </a:lnTo>
                  <a:lnTo>
                    <a:pt x="1930" y="778"/>
                  </a:lnTo>
                  <a:lnTo>
                    <a:pt x="1981" y="764"/>
                  </a:lnTo>
                  <a:lnTo>
                    <a:pt x="2032" y="745"/>
                  </a:lnTo>
                  <a:lnTo>
                    <a:pt x="2075" y="721"/>
                  </a:lnTo>
                  <a:lnTo>
                    <a:pt x="2101" y="693"/>
                  </a:lnTo>
                  <a:lnTo>
                    <a:pt x="2118" y="661"/>
                  </a:lnTo>
                  <a:lnTo>
                    <a:pt x="2126" y="628"/>
                  </a:lnTo>
                  <a:lnTo>
                    <a:pt x="2195" y="618"/>
                  </a:lnTo>
                  <a:lnTo>
                    <a:pt x="2254" y="604"/>
                  </a:lnTo>
                  <a:lnTo>
                    <a:pt x="2314" y="586"/>
                  </a:lnTo>
                  <a:lnTo>
                    <a:pt x="2365" y="562"/>
                  </a:lnTo>
                  <a:lnTo>
                    <a:pt x="2399" y="539"/>
                  </a:lnTo>
                  <a:lnTo>
                    <a:pt x="2434" y="506"/>
                  </a:lnTo>
                  <a:lnTo>
                    <a:pt x="2451" y="473"/>
                  </a:lnTo>
                  <a:lnTo>
                    <a:pt x="2459" y="440"/>
                  </a:lnTo>
                  <a:lnTo>
                    <a:pt x="2451" y="408"/>
                  </a:lnTo>
                  <a:lnTo>
                    <a:pt x="2442" y="375"/>
                  </a:lnTo>
                  <a:lnTo>
                    <a:pt x="2417" y="347"/>
                  </a:lnTo>
                  <a:lnTo>
                    <a:pt x="2382" y="319"/>
                  </a:lnTo>
                  <a:lnTo>
                    <a:pt x="2391" y="290"/>
                  </a:lnTo>
                  <a:lnTo>
                    <a:pt x="2399" y="262"/>
                  </a:lnTo>
                  <a:lnTo>
                    <a:pt x="2382" y="211"/>
                  </a:lnTo>
                  <a:lnTo>
                    <a:pt x="2340" y="169"/>
                  </a:lnTo>
                  <a:lnTo>
                    <a:pt x="2271" y="136"/>
                  </a:lnTo>
                  <a:lnTo>
                    <a:pt x="2177" y="112"/>
                  </a:lnTo>
                  <a:lnTo>
                    <a:pt x="2169" y="89"/>
                  </a:lnTo>
                  <a:lnTo>
                    <a:pt x="2143" y="66"/>
                  </a:lnTo>
                  <a:lnTo>
                    <a:pt x="2084" y="33"/>
                  </a:lnTo>
                  <a:lnTo>
                    <a:pt x="2007" y="9"/>
                  </a:lnTo>
                  <a:lnTo>
                    <a:pt x="1904" y="0"/>
                  </a:lnTo>
                  <a:lnTo>
                    <a:pt x="1844" y="5"/>
                  </a:lnTo>
                  <a:lnTo>
                    <a:pt x="1793" y="14"/>
                  </a:lnTo>
                  <a:lnTo>
                    <a:pt x="1742" y="28"/>
                  </a:lnTo>
                  <a:lnTo>
                    <a:pt x="1699" y="47"/>
                  </a:lnTo>
                  <a:lnTo>
                    <a:pt x="1657" y="28"/>
                  </a:lnTo>
                  <a:lnTo>
                    <a:pt x="1614" y="14"/>
                  </a:lnTo>
                  <a:lnTo>
                    <a:pt x="1563" y="5"/>
                  </a:lnTo>
                  <a:lnTo>
                    <a:pt x="1503" y="0"/>
                  </a:lnTo>
                  <a:lnTo>
                    <a:pt x="1435" y="5"/>
                  </a:lnTo>
                  <a:lnTo>
                    <a:pt x="1375" y="19"/>
                  </a:lnTo>
                  <a:lnTo>
                    <a:pt x="1324" y="42"/>
                  </a:lnTo>
                  <a:lnTo>
                    <a:pt x="1281" y="70"/>
                  </a:lnTo>
                  <a:lnTo>
                    <a:pt x="1230" y="51"/>
                  </a:lnTo>
                  <a:lnTo>
                    <a:pt x="1178" y="37"/>
                  </a:lnTo>
                  <a:lnTo>
                    <a:pt x="1127" y="33"/>
                  </a:lnTo>
                  <a:lnTo>
                    <a:pt x="1067" y="28"/>
                  </a:lnTo>
                  <a:lnTo>
                    <a:pt x="991" y="33"/>
                  </a:lnTo>
                  <a:lnTo>
                    <a:pt x="914" y="47"/>
                  </a:lnTo>
                  <a:lnTo>
                    <a:pt x="845" y="75"/>
                  </a:lnTo>
                  <a:lnTo>
                    <a:pt x="794" y="108"/>
                  </a:lnTo>
                  <a:lnTo>
                    <a:pt x="700" y="89"/>
                  </a:lnTo>
                  <a:lnTo>
                    <a:pt x="606" y="84"/>
                  </a:lnTo>
                  <a:lnTo>
                    <a:pt x="529" y="89"/>
                  </a:lnTo>
                  <a:lnTo>
                    <a:pt x="453" y="98"/>
                  </a:lnTo>
                  <a:lnTo>
                    <a:pt x="384" y="117"/>
                  </a:lnTo>
                  <a:lnTo>
                    <a:pt x="333" y="140"/>
                  </a:lnTo>
                  <a:lnTo>
                    <a:pt x="282" y="169"/>
                  </a:lnTo>
                  <a:lnTo>
                    <a:pt x="248" y="201"/>
                  </a:lnTo>
                  <a:lnTo>
                    <a:pt x="222" y="239"/>
                  </a:lnTo>
                  <a:lnTo>
                    <a:pt x="213" y="276"/>
                  </a:lnTo>
                  <a:lnTo>
                    <a:pt x="222" y="290"/>
                  </a:lnTo>
                  <a:lnTo>
                    <a:pt x="222" y="300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8" name="Freeform 24">
              <a:extLst>
                <a:ext uri="{FF2B5EF4-FFF2-40B4-BE49-F238E27FC236}">
                  <a16:creationId xmlns:a16="http://schemas.microsoft.com/office/drawing/2014/main" id="{21A39C95-E460-4412-9113-AB624057AEA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8" y="1049"/>
              <a:ext cx="2459" cy="905"/>
            </a:xfrm>
            <a:custGeom>
              <a:avLst/>
              <a:gdLst>
                <a:gd name="T0" fmla="*/ 136 w 2459"/>
                <a:gd name="T1" fmla="*/ 314 h 905"/>
                <a:gd name="T2" fmla="*/ 17 w 2459"/>
                <a:gd name="T3" fmla="*/ 380 h 905"/>
                <a:gd name="T4" fmla="*/ 0 w 2459"/>
                <a:gd name="T5" fmla="*/ 427 h 905"/>
                <a:gd name="T6" fmla="*/ 34 w 2459"/>
                <a:gd name="T7" fmla="*/ 488 h 905"/>
                <a:gd name="T8" fmla="*/ 119 w 2459"/>
                <a:gd name="T9" fmla="*/ 530 h 905"/>
                <a:gd name="T10" fmla="*/ 68 w 2459"/>
                <a:gd name="T11" fmla="*/ 572 h 905"/>
                <a:gd name="T12" fmla="*/ 51 w 2459"/>
                <a:gd name="T13" fmla="*/ 614 h 905"/>
                <a:gd name="T14" fmla="*/ 68 w 2459"/>
                <a:gd name="T15" fmla="*/ 666 h 905"/>
                <a:gd name="T16" fmla="*/ 205 w 2459"/>
                <a:gd name="T17" fmla="*/ 731 h 905"/>
                <a:gd name="T18" fmla="*/ 299 w 2459"/>
                <a:gd name="T19" fmla="*/ 741 h 905"/>
                <a:gd name="T20" fmla="*/ 333 w 2459"/>
                <a:gd name="T21" fmla="*/ 741 h 905"/>
                <a:gd name="T22" fmla="*/ 401 w 2459"/>
                <a:gd name="T23" fmla="*/ 788 h 905"/>
                <a:gd name="T24" fmla="*/ 597 w 2459"/>
                <a:gd name="T25" fmla="*/ 839 h 905"/>
                <a:gd name="T26" fmla="*/ 828 w 2459"/>
                <a:gd name="T27" fmla="*/ 844 h 905"/>
                <a:gd name="T28" fmla="*/ 939 w 2459"/>
                <a:gd name="T29" fmla="*/ 820 h 905"/>
                <a:gd name="T30" fmla="*/ 1076 w 2459"/>
                <a:gd name="T31" fmla="*/ 881 h 905"/>
                <a:gd name="T32" fmla="*/ 1255 w 2459"/>
                <a:gd name="T33" fmla="*/ 905 h 905"/>
                <a:gd name="T34" fmla="*/ 1374 w 2459"/>
                <a:gd name="T35" fmla="*/ 895 h 905"/>
                <a:gd name="T36" fmla="*/ 1571 w 2459"/>
                <a:gd name="T37" fmla="*/ 825 h 905"/>
                <a:gd name="T38" fmla="*/ 1622 w 2459"/>
                <a:gd name="T39" fmla="*/ 769 h 905"/>
                <a:gd name="T40" fmla="*/ 1707 w 2459"/>
                <a:gd name="T41" fmla="*/ 788 h 905"/>
                <a:gd name="T42" fmla="*/ 1870 w 2459"/>
                <a:gd name="T43" fmla="*/ 788 h 905"/>
                <a:gd name="T44" fmla="*/ 1981 w 2459"/>
                <a:gd name="T45" fmla="*/ 764 h 905"/>
                <a:gd name="T46" fmla="*/ 2075 w 2459"/>
                <a:gd name="T47" fmla="*/ 722 h 905"/>
                <a:gd name="T48" fmla="*/ 2117 w 2459"/>
                <a:gd name="T49" fmla="*/ 661 h 905"/>
                <a:gd name="T50" fmla="*/ 2126 w 2459"/>
                <a:gd name="T51" fmla="*/ 628 h 905"/>
                <a:gd name="T52" fmla="*/ 2254 w 2459"/>
                <a:gd name="T53" fmla="*/ 605 h 905"/>
                <a:gd name="T54" fmla="*/ 2365 w 2459"/>
                <a:gd name="T55" fmla="*/ 563 h 905"/>
                <a:gd name="T56" fmla="*/ 2433 w 2459"/>
                <a:gd name="T57" fmla="*/ 506 h 905"/>
                <a:gd name="T58" fmla="*/ 2459 w 2459"/>
                <a:gd name="T59" fmla="*/ 441 h 905"/>
                <a:gd name="T60" fmla="*/ 2442 w 2459"/>
                <a:gd name="T61" fmla="*/ 375 h 905"/>
                <a:gd name="T62" fmla="*/ 2382 w 2459"/>
                <a:gd name="T63" fmla="*/ 319 h 905"/>
                <a:gd name="T64" fmla="*/ 2391 w 2459"/>
                <a:gd name="T65" fmla="*/ 291 h 905"/>
                <a:gd name="T66" fmla="*/ 2382 w 2459"/>
                <a:gd name="T67" fmla="*/ 211 h 905"/>
                <a:gd name="T68" fmla="*/ 2271 w 2459"/>
                <a:gd name="T69" fmla="*/ 136 h 905"/>
                <a:gd name="T70" fmla="*/ 2177 w 2459"/>
                <a:gd name="T71" fmla="*/ 113 h 905"/>
                <a:gd name="T72" fmla="*/ 2143 w 2459"/>
                <a:gd name="T73" fmla="*/ 66 h 905"/>
                <a:gd name="T74" fmla="*/ 2006 w 2459"/>
                <a:gd name="T75" fmla="*/ 10 h 905"/>
                <a:gd name="T76" fmla="*/ 1844 w 2459"/>
                <a:gd name="T77" fmla="*/ 5 h 905"/>
                <a:gd name="T78" fmla="*/ 1742 w 2459"/>
                <a:gd name="T79" fmla="*/ 29 h 905"/>
                <a:gd name="T80" fmla="*/ 1699 w 2459"/>
                <a:gd name="T81" fmla="*/ 47 h 905"/>
                <a:gd name="T82" fmla="*/ 1614 w 2459"/>
                <a:gd name="T83" fmla="*/ 14 h 905"/>
                <a:gd name="T84" fmla="*/ 1503 w 2459"/>
                <a:gd name="T85" fmla="*/ 0 h 905"/>
                <a:gd name="T86" fmla="*/ 1374 w 2459"/>
                <a:gd name="T87" fmla="*/ 19 h 905"/>
                <a:gd name="T88" fmla="*/ 1281 w 2459"/>
                <a:gd name="T89" fmla="*/ 71 h 905"/>
                <a:gd name="T90" fmla="*/ 1229 w 2459"/>
                <a:gd name="T91" fmla="*/ 52 h 905"/>
                <a:gd name="T92" fmla="*/ 1127 w 2459"/>
                <a:gd name="T93" fmla="*/ 33 h 905"/>
                <a:gd name="T94" fmla="*/ 990 w 2459"/>
                <a:gd name="T95" fmla="*/ 33 h 905"/>
                <a:gd name="T96" fmla="*/ 845 w 2459"/>
                <a:gd name="T97" fmla="*/ 75 h 905"/>
                <a:gd name="T98" fmla="*/ 794 w 2459"/>
                <a:gd name="T99" fmla="*/ 108 h 905"/>
                <a:gd name="T100" fmla="*/ 606 w 2459"/>
                <a:gd name="T101" fmla="*/ 85 h 905"/>
                <a:gd name="T102" fmla="*/ 452 w 2459"/>
                <a:gd name="T103" fmla="*/ 99 h 905"/>
                <a:gd name="T104" fmla="*/ 333 w 2459"/>
                <a:gd name="T105" fmla="*/ 141 h 905"/>
                <a:gd name="T106" fmla="*/ 247 w 2459"/>
                <a:gd name="T107" fmla="*/ 202 h 905"/>
                <a:gd name="T108" fmla="*/ 213 w 2459"/>
                <a:gd name="T109" fmla="*/ 277 h 905"/>
                <a:gd name="T110" fmla="*/ 222 w 2459"/>
                <a:gd name="T111" fmla="*/ 300 h 90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59"/>
                <a:gd name="T169" fmla="*/ 0 h 905"/>
                <a:gd name="T170" fmla="*/ 2459 w 2459"/>
                <a:gd name="T171" fmla="*/ 905 h 905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59" h="905">
                  <a:moveTo>
                    <a:pt x="222" y="300"/>
                  </a:moveTo>
                  <a:lnTo>
                    <a:pt x="136" y="314"/>
                  </a:lnTo>
                  <a:lnTo>
                    <a:pt x="59" y="342"/>
                  </a:lnTo>
                  <a:lnTo>
                    <a:pt x="17" y="380"/>
                  </a:lnTo>
                  <a:lnTo>
                    <a:pt x="8" y="403"/>
                  </a:lnTo>
                  <a:lnTo>
                    <a:pt x="0" y="427"/>
                  </a:lnTo>
                  <a:lnTo>
                    <a:pt x="8" y="460"/>
                  </a:lnTo>
                  <a:lnTo>
                    <a:pt x="34" y="488"/>
                  </a:lnTo>
                  <a:lnTo>
                    <a:pt x="68" y="511"/>
                  </a:lnTo>
                  <a:lnTo>
                    <a:pt x="119" y="530"/>
                  </a:lnTo>
                  <a:lnTo>
                    <a:pt x="68" y="572"/>
                  </a:lnTo>
                  <a:lnTo>
                    <a:pt x="59" y="591"/>
                  </a:lnTo>
                  <a:lnTo>
                    <a:pt x="51" y="614"/>
                  </a:lnTo>
                  <a:lnTo>
                    <a:pt x="59" y="638"/>
                  </a:lnTo>
                  <a:lnTo>
                    <a:pt x="68" y="666"/>
                  </a:lnTo>
                  <a:lnTo>
                    <a:pt x="128" y="703"/>
                  </a:lnTo>
                  <a:lnTo>
                    <a:pt x="205" y="731"/>
                  </a:lnTo>
                  <a:lnTo>
                    <a:pt x="247" y="736"/>
                  </a:lnTo>
                  <a:lnTo>
                    <a:pt x="299" y="741"/>
                  </a:lnTo>
                  <a:lnTo>
                    <a:pt x="316" y="741"/>
                  </a:lnTo>
                  <a:lnTo>
                    <a:pt x="333" y="741"/>
                  </a:lnTo>
                  <a:lnTo>
                    <a:pt x="401" y="788"/>
                  </a:lnTo>
                  <a:lnTo>
                    <a:pt x="495" y="820"/>
                  </a:lnTo>
                  <a:lnTo>
                    <a:pt x="597" y="839"/>
                  </a:lnTo>
                  <a:lnTo>
                    <a:pt x="708" y="848"/>
                  </a:lnTo>
                  <a:lnTo>
                    <a:pt x="828" y="844"/>
                  </a:lnTo>
                  <a:lnTo>
                    <a:pt x="939" y="820"/>
                  </a:lnTo>
                  <a:lnTo>
                    <a:pt x="999" y="853"/>
                  </a:lnTo>
                  <a:lnTo>
                    <a:pt x="1076" y="881"/>
                  </a:lnTo>
                  <a:lnTo>
                    <a:pt x="1161" y="900"/>
                  </a:lnTo>
                  <a:lnTo>
                    <a:pt x="1255" y="905"/>
                  </a:lnTo>
                  <a:lnTo>
                    <a:pt x="1315" y="900"/>
                  </a:lnTo>
                  <a:lnTo>
                    <a:pt x="1374" y="895"/>
                  </a:lnTo>
                  <a:lnTo>
                    <a:pt x="1485" y="867"/>
                  </a:lnTo>
                  <a:lnTo>
                    <a:pt x="1571" y="825"/>
                  </a:lnTo>
                  <a:lnTo>
                    <a:pt x="1596" y="797"/>
                  </a:lnTo>
                  <a:lnTo>
                    <a:pt x="1622" y="769"/>
                  </a:lnTo>
                  <a:lnTo>
                    <a:pt x="1707" y="788"/>
                  </a:lnTo>
                  <a:lnTo>
                    <a:pt x="1801" y="792"/>
                  </a:lnTo>
                  <a:lnTo>
                    <a:pt x="1870" y="788"/>
                  </a:lnTo>
                  <a:lnTo>
                    <a:pt x="1930" y="778"/>
                  </a:lnTo>
                  <a:lnTo>
                    <a:pt x="1981" y="764"/>
                  </a:lnTo>
                  <a:lnTo>
                    <a:pt x="2032" y="745"/>
                  </a:lnTo>
                  <a:lnTo>
                    <a:pt x="2075" y="722"/>
                  </a:lnTo>
                  <a:lnTo>
                    <a:pt x="2100" y="694"/>
                  </a:lnTo>
                  <a:lnTo>
                    <a:pt x="2117" y="661"/>
                  </a:lnTo>
                  <a:lnTo>
                    <a:pt x="2126" y="628"/>
                  </a:lnTo>
                  <a:lnTo>
                    <a:pt x="2194" y="619"/>
                  </a:lnTo>
                  <a:lnTo>
                    <a:pt x="2254" y="605"/>
                  </a:lnTo>
                  <a:lnTo>
                    <a:pt x="2314" y="586"/>
                  </a:lnTo>
                  <a:lnTo>
                    <a:pt x="2365" y="563"/>
                  </a:lnTo>
                  <a:lnTo>
                    <a:pt x="2399" y="539"/>
                  </a:lnTo>
                  <a:lnTo>
                    <a:pt x="2433" y="506"/>
                  </a:lnTo>
                  <a:lnTo>
                    <a:pt x="2450" y="474"/>
                  </a:lnTo>
                  <a:lnTo>
                    <a:pt x="2459" y="441"/>
                  </a:lnTo>
                  <a:lnTo>
                    <a:pt x="2450" y="408"/>
                  </a:lnTo>
                  <a:lnTo>
                    <a:pt x="2442" y="375"/>
                  </a:lnTo>
                  <a:lnTo>
                    <a:pt x="2416" y="347"/>
                  </a:lnTo>
                  <a:lnTo>
                    <a:pt x="2382" y="319"/>
                  </a:lnTo>
                  <a:lnTo>
                    <a:pt x="2391" y="291"/>
                  </a:lnTo>
                  <a:lnTo>
                    <a:pt x="2399" y="263"/>
                  </a:lnTo>
                  <a:lnTo>
                    <a:pt x="2382" y="211"/>
                  </a:lnTo>
                  <a:lnTo>
                    <a:pt x="2339" y="169"/>
                  </a:lnTo>
                  <a:lnTo>
                    <a:pt x="2271" y="136"/>
                  </a:lnTo>
                  <a:lnTo>
                    <a:pt x="2177" y="113"/>
                  </a:lnTo>
                  <a:lnTo>
                    <a:pt x="2169" y="89"/>
                  </a:lnTo>
                  <a:lnTo>
                    <a:pt x="2143" y="66"/>
                  </a:lnTo>
                  <a:lnTo>
                    <a:pt x="2083" y="33"/>
                  </a:lnTo>
                  <a:lnTo>
                    <a:pt x="2006" y="10"/>
                  </a:lnTo>
                  <a:lnTo>
                    <a:pt x="1904" y="0"/>
                  </a:lnTo>
                  <a:lnTo>
                    <a:pt x="1844" y="5"/>
                  </a:lnTo>
                  <a:lnTo>
                    <a:pt x="1793" y="14"/>
                  </a:lnTo>
                  <a:lnTo>
                    <a:pt x="1742" y="29"/>
                  </a:lnTo>
                  <a:lnTo>
                    <a:pt x="1699" y="47"/>
                  </a:lnTo>
                  <a:lnTo>
                    <a:pt x="1656" y="29"/>
                  </a:lnTo>
                  <a:lnTo>
                    <a:pt x="1614" y="14"/>
                  </a:lnTo>
                  <a:lnTo>
                    <a:pt x="1562" y="5"/>
                  </a:lnTo>
                  <a:lnTo>
                    <a:pt x="1503" y="0"/>
                  </a:lnTo>
                  <a:lnTo>
                    <a:pt x="1434" y="5"/>
                  </a:lnTo>
                  <a:lnTo>
                    <a:pt x="1374" y="19"/>
                  </a:lnTo>
                  <a:lnTo>
                    <a:pt x="1323" y="43"/>
                  </a:lnTo>
                  <a:lnTo>
                    <a:pt x="1281" y="71"/>
                  </a:lnTo>
                  <a:lnTo>
                    <a:pt x="1229" y="52"/>
                  </a:lnTo>
                  <a:lnTo>
                    <a:pt x="1178" y="38"/>
                  </a:lnTo>
                  <a:lnTo>
                    <a:pt x="1127" y="33"/>
                  </a:lnTo>
                  <a:lnTo>
                    <a:pt x="1067" y="29"/>
                  </a:lnTo>
                  <a:lnTo>
                    <a:pt x="990" y="33"/>
                  </a:lnTo>
                  <a:lnTo>
                    <a:pt x="913" y="47"/>
                  </a:lnTo>
                  <a:lnTo>
                    <a:pt x="845" y="75"/>
                  </a:lnTo>
                  <a:lnTo>
                    <a:pt x="794" y="108"/>
                  </a:lnTo>
                  <a:lnTo>
                    <a:pt x="700" y="89"/>
                  </a:lnTo>
                  <a:lnTo>
                    <a:pt x="606" y="85"/>
                  </a:lnTo>
                  <a:lnTo>
                    <a:pt x="529" y="89"/>
                  </a:lnTo>
                  <a:lnTo>
                    <a:pt x="452" y="99"/>
                  </a:lnTo>
                  <a:lnTo>
                    <a:pt x="384" y="118"/>
                  </a:lnTo>
                  <a:lnTo>
                    <a:pt x="333" y="141"/>
                  </a:lnTo>
                  <a:lnTo>
                    <a:pt x="281" y="169"/>
                  </a:lnTo>
                  <a:lnTo>
                    <a:pt x="247" y="202"/>
                  </a:lnTo>
                  <a:lnTo>
                    <a:pt x="222" y="239"/>
                  </a:lnTo>
                  <a:lnTo>
                    <a:pt x="213" y="277"/>
                  </a:lnTo>
                  <a:lnTo>
                    <a:pt x="222" y="291"/>
                  </a:lnTo>
                  <a:lnTo>
                    <a:pt x="222" y="3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="ctr" anchorCtr="1"/>
            <a:lstStyle/>
            <a:p>
              <a:pPr algn="ctr" eaLnBrk="1" hangingPunct="1">
                <a:defRPr/>
              </a:pPr>
              <a:endPara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  <a:p>
              <a:pPr algn="ctr" eaLnBrk="1" hangingPunct="1">
                <a:defRPr/>
              </a:pPr>
              <a:r>
                <a:rPr lang="ru-RU" dirty="0">
                  <a:latin typeface="Proxima Nova"/>
                </a:rPr>
                <a:t>Обстановка на определенной территории, сложившаяся в результате</a:t>
              </a:r>
            </a:p>
            <a:p>
              <a:pPr algn="ctr" eaLnBrk="1" hangingPunct="1">
                <a:defRPr/>
              </a:pPr>
              <a:endParaRPr lang="ru-RU" sz="1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endParaRPr>
            </a:p>
          </p:txBody>
        </p:sp>
        <p:sp>
          <p:nvSpPr>
            <p:cNvPr id="58391" name="Freeform 26">
              <a:extLst>
                <a:ext uri="{FF2B5EF4-FFF2-40B4-BE49-F238E27FC236}">
                  <a16:creationId xmlns:a16="http://schemas.microsoft.com/office/drawing/2014/main" id="{84F82EDA-42CC-4064-8F26-D200DF4E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7" y="1579"/>
              <a:ext cx="145" cy="19"/>
            </a:xfrm>
            <a:custGeom>
              <a:avLst/>
              <a:gdLst>
                <a:gd name="T0" fmla="*/ 0 w 145"/>
                <a:gd name="T1" fmla="*/ 0 h 19"/>
                <a:gd name="T2" fmla="*/ 69 w 145"/>
                <a:gd name="T3" fmla="*/ 14 h 19"/>
                <a:gd name="T4" fmla="*/ 128 w 145"/>
                <a:gd name="T5" fmla="*/ 19 h 19"/>
                <a:gd name="T6" fmla="*/ 137 w 145"/>
                <a:gd name="T7" fmla="*/ 19 h 19"/>
                <a:gd name="T8" fmla="*/ 145 w 145"/>
                <a:gd name="T9" fmla="*/ 19 h 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5"/>
                <a:gd name="T16" fmla="*/ 0 h 19"/>
                <a:gd name="T17" fmla="*/ 145 w 145"/>
                <a:gd name="T18" fmla="*/ 19 h 1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5" h="19">
                  <a:moveTo>
                    <a:pt x="0" y="0"/>
                  </a:moveTo>
                  <a:lnTo>
                    <a:pt x="69" y="14"/>
                  </a:lnTo>
                  <a:lnTo>
                    <a:pt x="128" y="19"/>
                  </a:lnTo>
                  <a:lnTo>
                    <a:pt x="137" y="19"/>
                  </a:lnTo>
                  <a:lnTo>
                    <a:pt x="145" y="19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2" name="Freeform 27">
              <a:extLst>
                <a:ext uri="{FF2B5EF4-FFF2-40B4-BE49-F238E27FC236}">
                  <a16:creationId xmlns:a16="http://schemas.microsoft.com/office/drawing/2014/main" id="{59C91FEF-C9F5-4B33-9C1E-51D15C316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" y="1780"/>
              <a:ext cx="59" cy="10"/>
            </a:xfrm>
            <a:custGeom>
              <a:avLst/>
              <a:gdLst>
                <a:gd name="T0" fmla="*/ 0 w 59"/>
                <a:gd name="T1" fmla="*/ 10 h 10"/>
                <a:gd name="T2" fmla="*/ 34 w 59"/>
                <a:gd name="T3" fmla="*/ 5 h 10"/>
                <a:gd name="T4" fmla="*/ 59 w 59"/>
                <a:gd name="T5" fmla="*/ 0 h 10"/>
                <a:gd name="T6" fmla="*/ 0 60000 65536"/>
                <a:gd name="T7" fmla="*/ 0 60000 65536"/>
                <a:gd name="T8" fmla="*/ 0 60000 65536"/>
                <a:gd name="T9" fmla="*/ 0 w 59"/>
                <a:gd name="T10" fmla="*/ 0 h 10"/>
                <a:gd name="T11" fmla="*/ 59 w 59"/>
                <a:gd name="T12" fmla="*/ 10 h 1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9" h="10">
                  <a:moveTo>
                    <a:pt x="0" y="10"/>
                  </a:moveTo>
                  <a:lnTo>
                    <a:pt x="34" y="5"/>
                  </a:lnTo>
                  <a:lnTo>
                    <a:pt x="59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3" name="Freeform 28">
              <a:extLst>
                <a:ext uri="{FF2B5EF4-FFF2-40B4-BE49-F238E27FC236}">
                  <a16:creationId xmlns:a16="http://schemas.microsoft.com/office/drawing/2014/main" id="{DC6186D1-758A-4455-BBE7-DFFBB8DF1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4" y="1832"/>
              <a:ext cx="43" cy="37"/>
            </a:xfrm>
            <a:custGeom>
              <a:avLst/>
              <a:gdLst>
                <a:gd name="T0" fmla="*/ 0 w 43"/>
                <a:gd name="T1" fmla="*/ 0 h 37"/>
                <a:gd name="T2" fmla="*/ 17 w 43"/>
                <a:gd name="T3" fmla="*/ 19 h 37"/>
                <a:gd name="T4" fmla="*/ 43 w 43"/>
                <a:gd name="T5" fmla="*/ 37 h 37"/>
                <a:gd name="T6" fmla="*/ 0 60000 65536"/>
                <a:gd name="T7" fmla="*/ 0 60000 65536"/>
                <a:gd name="T8" fmla="*/ 0 60000 65536"/>
                <a:gd name="T9" fmla="*/ 0 w 43"/>
                <a:gd name="T10" fmla="*/ 0 h 37"/>
                <a:gd name="T11" fmla="*/ 43 w 43"/>
                <a:gd name="T12" fmla="*/ 37 h 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37">
                  <a:moveTo>
                    <a:pt x="0" y="0"/>
                  </a:moveTo>
                  <a:lnTo>
                    <a:pt x="17" y="19"/>
                  </a:lnTo>
                  <a:lnTo>
                    <a:pt x="43" y="37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4" name="Freeform 29">
              <a:extLst>
                <a:ext uri="{FF2B5EF4-FFF2-40B4-BE49-F238E27FC236}">
                  <a16:creationId xmlns:a16="http://schemas.microsoft.com/office/drawing/2014/main" id="{2E66983E-28A5-4E2F-8372-A7491D37B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1776"/>
              <a:ext cx="17" cy="42"/>
            </a:xfrm>
            <a:custGeom>
              <a:avLst/>
              <a:gdLst>
                <a:gd name="T0" fmla="*/ 0 w 17"/>
                <a:gd name="T1" fmla="*/ 42 h 42"/>
                <a:gd name="T2" fmla="*/ 9 w 17"/>
                <a:gd name="T3" fmla="*/ 23 h 42"/>
                <a:gd name="T4" fmla="*/ 17 w 17"/>
                <a:gd name="T5" fmla="*/ 0 h 42"/>
                <a:gd name="T6" fmla="*/ 0 60000 65536"/>
                <a:gd name="T7" fmla="*/ 0 60000 65536"/>
                <a:gd name="T8" fmla="*/ 0 60000 65536"/>
                <a:gd name="T9" fmla="*/ 0 w 17"/>
                <a:gd name="T10" fmla="*/ 0 h 42"/>
                <a:gd name="T11" fmla="*/ 17 w 17"/>
                <a:gd name="T12" fmla="*/ 42 h 4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7" h="42">
                  <a:moveTo>
                    <a:pt x="0" y="42"/>
                  </a:moveTo>
                  <a:lnTo>
                    <a:pt x="9" y="23"/>
                  </a:lnTo>
                  <a:lnTo>
                    <a:pt x="17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5" name="Freeform 30">
              <a:extLst>
                <a:ext uri="{FF2B5EF4-FFF2-40B4-BE49-F238E27FC236}">
                  <a16:creationId xmlns:a16="http://schemas.microsoft.com/office/drawing/2014/main" id="{40306197-C6A9-4525-8EBD-EA625B41C2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5" y="1532"/>
              <a:ext cx="179" cy="145"/>
            </a:xfrm>
            <a:custGeom>
              <a:avLst/>
              <a:gdLst>
                <a:gd name="T0" fmla="*/ 179 w 179"/>
                <a:gd name="T1" fmla="*/ 145 h 145"/>
                <a:gd name="T2" fmla="*/ 179 w 179"/>
                <a:gd name="T3" fmla="*/ 145 h 145"/>
                <a:gd name="T4" fmla="*/ 170 w 179"/>
                <a:gd name="T5" fmla="*/ 98 h 145"/>
                <a:gd name="T6" fmla="*/ 128 w 179"/>
                <a:gd name="T7" fmla="*/ 61 h 145"/>
                <a:gd name="T8" fmla="*/ 76 w 179"/>
                <a:gd name="T9" fmla="*/ 23 h 145"/>
                <a:gd name="T10" fmla="*/ 0 w 179"/>
                <a:gd name="T11" fmla="*/ 0 h 14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9"/>
                <a:gd name="T19" fmla="*/ 0 h 145"/>
                <a:gd name="T20" fmla="*/ 179 w 179"/>
                <a:gd name="T21" fmla="*/ 145 h 14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9" h="145">
                  <a:moveTo>
                    <a:pt x="179" y="145"/>
                  </a:moveTo>
                  <a:lnTo>
                    <a:pt x="179" y="145"/>
                  </a:lnTo>
                  <a:lnTo>
                    <a:pt x="170" y="98"/>
                  </a:lnTo>
                  <a:lnTo>
                    <a:pt x="128" y="61"/>
                  </a:lnTo>
                  <a:lnTo>
                    <a:pt x="76" y="23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6" name="Freeform 31">
              <a:extLst>
                <a:ext uri="{FF2B5EF4-FFF2-40B4-BE49-F238E27FC236}">
                  <a16:creationId xmlns:a16="http://schemas.microsoft.com/office/drawing/2014/main" id="{EE828028-1F1C-4C9D-9F95-E833A18AC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5" y="1368"/>
              <a:ext cx="85" cy="56"/>
            </a:xfrm>
            <a:custGeom>
              <a:avLst/>
              <a:gdLst>
                <a:gd name="T0" fmla="*/ 0 w 85"/>
                <a:gd name="T1" fmla="*/ 56 h 56"/>
                <a:gd name="T2" fmla="*/ 42 w 85"/>
                <a:gd name="T3" fmla="*/ 33 h 56"/>
                <a:gd name="T4" fmla="*/ 85 w 85"/>
                <a:gd name="T5" fmla="*/ 0 h 56"/>
                <a:gd name="T6" fmla="*/ 0 60000 65536"/>
                <a:gd name="T7" fmla="*/ 0 60000 65536"/>
                <a:gd name="T8" fmla="*/ 0 60000 65536"/>
                <a:gd name="T9" fmla="*/ 0 w 85"/>
                <a:gd name="T10" fmla="*/ 0 h 56"/>
                <a:gd name="T11" fmla="*/ 85 w 85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56">
                  <a:moveTo>
                    <a:pt x="0" y="56"/>
                  </a:moveTo>
                  <a:lnTo>
                    <a:pt x="42" y="33"/>
                  </a:lnTo>
                  <a:lnTo>
                    <a:pt x="85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7" name="Freeform 32">
              <a:extLst>
                <a:ext uri="{FF2B5EF4-FFF2-40B4-BE49-F238E27FC236}">
                  <a16:creationId xmlns:a16="http://schemas.microsoft.com/office/drawing/2014/main" id="{2EC4F99C-D86D-4292-8AEB-55DFFC27B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5" y="1162"/>
              <a:ext cx="9" cy="28"/>
            </a:xfrm>
            <a:custGeom>
              <a:avLst/>
              <a:gdLst>
                <a:gd name="T0" fmla="*/ 9 w 9"/>
                <a:gd name="T1" fmla="*/ 28 h 28"/>
                <a:gd name="T2" fmla="*/ 9 w 9"/>
                <a:gd name="T3" fmla="*/ 28 h 28"/>
                <a:gd name="T4" fmla="*/ 9 w 9"/>
                <a:gd name="T5" fmla="*/ 23 h 28"/>
                <a:gd name="T6" fmla="*/ 9 w 9"/>
                <a:gd name="T7" fmla="*/ 14 h 28"/>
                <a:gd name="T8" fmla="*/ 0 w 9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"/>
                <a:gd name="T16" fmla="*/ 0 h 28"/>
                <a:gd name="T17" fmla="*/ 9 w 9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" h="28">
                  <a:moveTo>
                    <a:pt x="9" y="28"/>
                  </a:moveTo>
                  <a:lnTo>
                    <a:pt x="9" y="28"/>
                  </a:lnTo>
                  <a:lnTo>
                    <a:pt x="9" y="23"/>
                  </a:lnTo>
                  <a:lnTo>
                    <a:pt x="9" y="14"/>
                  </a:lnTo>
                  <a:lnTo>
                    <a:pt x="0" y="0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8" name="Freeform 33">
              <a:extLst>
                <a:ext uri="{FF2B5EF4-FFF2-40B4-BE49-F238E27FC236}">
                  <a16:creationId xmlns:a16="http://schemas.microsoft.com/office/drawing/2014/main" id="{31A3A2D0-373E-454A-8487-CBEFD74EA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4" y="1096"/>
              <a:ext cx="43" cy="38"/>
            </a:xfrm>
            <a:custGeom>
              <a:avLst/>
              <a:gdLst>
                <a:gd name="T0" fmla="*/ 43 w 43"/>
                <a:gd name="T1" fmla="*/ 0 h 38"/>
                <a:gd name="T2" fmla="*/ 17 w 43"/>
                <a:gd name="T3" fmla="*/ 19 h 38"/>
                <a:gd name="T4" fmla="*/ 0 w 43"/>
                <a:gd name="T5" fmla="*/ 38 h 38"/>
                <a:gd name="T6" fmla="*/ 0 60000 65536"/>
                <a:gd name="T7" fmla="*/ 0 60000 65536"/>
                <a:gd name="T8" fmla="*/ 0 60000 65536"/>
                <a:gd name="T9" fmla="*/ 0 w 43"/>
                <a:gd name="T10" fmla="*/ 0 h 38"/>
                <a:gd name="T11" fmla="*/ 43 w 43"/>
                <a:gd name="T12" fmla="*/ 38 h 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" h="38">
                  <a:moveTo>
                    <a:pt x="43" y="0"/>
                  </a:moveTo>
                  <a:lnTo>
                    <a:pt x="17" y="19"/>
                  </a:lnTo>
                  <a:lnTo>
                    <a:pt x="0" y="38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399" name="Line 34">
              <a:extLst>
                <a:ext uri="{FF2B5EF4-FFF2-40B4-BE49-F238E27FC236}">
                  <a16:creationId xmlns:a16="http://schemas.microsoft.com/office/drawing/2014/main" id="{CD740ED6-36BD-4A2E-A342-E9D8EB3CA4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63" y="1120"/>
              <a:ext cx="26" cy="2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400" name="Line 35">
              <a:extLst>
                <a:ext uri="{FF2B5EF4-FFF2-40B4-BE49-F238E27FC236}">
                  <a16:creationId xmlns:a16="http://schemas.microsoft.com/office/drawing/2014/main" id="{02700060-D5E4-47D4-B42A-D1283C1A7B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2" y="1157"/>
              <a:ext cx="77" cy="28"/>
            </a:xfrm>
            <a:prstGeom prst="line">
              <a:avLst/>
            </a:pr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58401" name="Freeform 36">
              <a:extLst>
                <a:ext uri="{FF2B5EF4-FFF2-40B4-BE49-F238E27FC236}">
                  <a16:creationId xmlns:a16="http://schemas.microsoft.com/office/drawing/2014/main" id="{A014CEC1-4EC6-47F6-8255-0B52A18C6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0" y="1349"/>
              <a:ext cx="8" cy="33"/>
            </a:xfrm>
            <a:custGeom>
              <a:avLst/>
              <a:gdLst>
                <a:gd name="T0" fmla="*/ 0 w 8"/>
                <a:gd name="T1" fmla="*/ 0 h 33"/>
                <a:gd name="T2" fmla="*/ 8 w 8"/>
                <a:gd name="T3" fmla="*/ 14 h 33"/>
                <a:gd name="T4" fmla="*/ 8 w 8"/>
                <a:gd name="T5" fmla="*/ 33 h 33"/>
                <a:gd name="T6" fmla="*/ 0 60000 65536"/>
                <a:gd name="T7" fmla="*/ 0 60000 65536"/>
                <a:gd name="T8" fmla="*/ 0 60000 65536"/>
                <a:gd name="T9" fmla="*/ 0 w 8"/>
                <a:gd name="T10" fmla="*/ 0 h 33"/>
                <a:gd name="T11" fmla="*/ 8 w 8"/>
                <a:gd name="T12" fmla="*/ 33 h 3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" h="33">
                  <a:moveTo>
                    <a:pt x="0" y="0"/>
                  </a:moveTo>
                  <a:lnTo>
                    <a:pt x="8" y="14"/>
                  </a:lnTo>
                  <a:lnTo>
                    <a:pt x="8" y="33"/>
                  </a:lnTo>
                </a:path>
              </a:pathLst>
            </a:custGeom>
            <a:noFill/>
            <a:ln w="142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58381" name="Line 14">
            <a:extLst>
              <a:ext uri="{FF2B5EF4-FFF2-40B4-BE49-F238E27FC236}">
                <a16:creationId xmlns:a16="http://schemas.microsoft.com/office/drawing/2014/main" id="{1BA8837E-5E75-4655-A3D1-B0DD0D8F08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48810" y="1131887"/>
            <a:ext cx="1212848" cy="4222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2" name="Line 15">
            <a:extLst>
              <a:ext uri="{FF2B5EF4-FFF2-40B4-BE49-F238E27FC236}">
                <a16:creationId xmlns:a16="http://schemas.microsoft.com/office/drawing/2014/main" id="{92E380EB-7756-4C3E-8A7A-63D44F7C49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87739" y="2749636"/>
            <a:ext cx="862384" cy="5507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3" name="Line 17">
            <a:extLst>
              <a:ext uri="{FF2B5EF4-FFF2-40B4-BE49-F238E27FC236}">
                <a16:creationId xmlns:a16="http://schemas.microsoft.com/office/drawing/2014/main" id="{A70BD5AD-51B6-44E4-8ABA-A1EB261A9F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195" y="1114426"/>
            <a:ext cx="1027114" cy="44608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4" name="Line 16">
            <a:extLst>
              <a:ext uri="{FF2B5EF4-FFF2-40B4-BE49-F238E27FC236}">
                <a16:creationId xmlns:a16="http://schemas.microsoft.com/office/drawing/2014/main" id="{538ABF2B-8145-4AC8-806E-4BB2A72504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602960" y="2651043"/>
            <a:ext cx="1450975" cy="6477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8385" name="AutoShape 10">
            <a:extLst>
              <a:ext uri="{FF2B5EF4-FFF2-40B4-BE49-F238E27FC236}">
                <a16:creationId xmlns:a16="http://schemas.microsoft.com/office/drawing/2014/main" id="{E712BE66-05B2-4DD1-8511-55B085189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75428" y="1583322"/>
            <a:ext cx="2624138" cy="4443412"/>
          </a:xfrm>
          <a:prstGeom prst="curvedLeftArrow">
            <a:avLst>
              <a:gd name="adj1" fmla="val 22264"/>
              <a:gd name="adj2" fmla="val 74865"/>
              <a:gd name="adj3" fmla="val 19301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58386" name="AutoShape 9">
            <a:extLst>
              <a:ext uri="{FF2B5EF4-FFF2-40B4-BE49-F238E27FC236}">
                <a16:creationId xmlns:a16="http://schemas.microsoft.com/office/drawing/2014/main" id="{C581EAE9-EECF-4370-AAB7-F79004AFC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288" y="1811338"/>
            <a:ext cx="2490788" cy="4291012"/>
          </a:xfrm>
          <a:prstGeom prst="curvedRightArrow">
            <a:avLst>
              <a:gd name="adj1" fmla="val 23401"/>
              <a:gd name="adj2" fmla="val 73010"/>
              <a:gd name="adj3" fmla="val 19468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id="{2F8D3E51-98F7-4E93-9F3D-1C6D920A7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6405" y="3335423"/>
            <a:ext cx="3659189" cy="958852"/>
          </a:xfrm>
          <a:prstGeom prst="rect">
            <a:avLst/>
          </a:prstGeom>
          <a:noFill/>
          <a:ln w="57150" cmpd="thickThin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Proxima Nova"/>
              </a:rPr>
              <a:t>Распространения заболевания, представляющего опасность для окружающих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>
            <a:extLst>
              <a:ext uri="{FF2B5EF4-FFF2-40B4-BE49-F238E27FC236}">
                <a16:creationId xmlns:a16="http://schemas.microsoft.com/office/drawing/2014/main" id="{4E4ACB90-15D9-4866-AA11-C567F5090F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91553" y="1302169"/>
            <a:ext cx="11008894" cy="1618413"/>
          </a:xfrm>
        </p:spPr>
        <p:txBody>
          <a:bodyPr/>
          <a:lstStyle/>
          <a:p>
            <a:pPr marL="0" indent="457200" algn="just">
              <a:spcBef>
                <a:spcPct val="0"/>
              </a:spcBef>
              <a:buNone/>
            </a:pPr>
            <a:r>
              <a:rPr lang="ru-RU" altLang="ru-RU" sz="2000" dirty="0"/>
              <a:t>происшествие происходящее по конструктивным, производственным, технологическим или эксплуатационным причинам, а также из-за случайных внешних воздействий и приводящее к повреждению, выходу из строя, разрушению технических устройств или сооружений.</a:t>
            </a:r>
          </a:p>
        </p:txBody>
      </p:sp>
      <p:sp>
        <p:nvSpPr>
          <p:cNvPr id="59395" name="Rectangle 12">
            <a:extLst>
              <a:ext uri="{FF2B5EF4-FFF2-40B4-BE49-F238E27FC236}">
                <a16:creationId xmlns:a16="http://schemas.microsoft.com/office/drawing/2014/main" id="{B34123D0-6F84-4AB4-AC41-68E2132AB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257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4000">
              <a:solidFill>
                <a:srgbClr val="000000"/>
              </a:solidFill>
            </a:endParaRPr>
          </a:p>
        </p:txBody>
      </p:sp>
      <p:pic>
        <p:nvPicPr>
          <p:cNvPr id="59399" name="Picture 2" descr="C:\Users\qwe\Desktop\iCA1JMNF1.jpg">
            <a:extLst>
              <a:ext uri="{FF2B5EF4-FFF2-40B4-BE49-F238E27FC236}">
                <a16:creationId xmlns:a16="http://schemas.microsoft.com/office/drawing/2014/main" id="{0EC69B96-A11A-4157-B191-D5F1C7122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52" y="3492500"/>
            <a:ext cx="3224463" cy="310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Рисунок 7" descr="лиод.gif">
            <a:extLst>
              <a:ext uri="{FF2B5EF4-FFF2-40B4-BE49-F238E27FC236}">
                <a16:creationId xmlns:a16="http://schemas.microsoft.com/office/drawing/2014/main" id="{9878FCD0-4A2D-4311-BB47-04AD520959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042" y="3525836"/>
            <a:ext cx="3388895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Рисунок 7" descr="vgif-ru-25501.gif">
            <a:extLst>
              <a:ext uri="{FF2B5EF4-FFF2-40B4-BE49-F238E27FC236}">
                <a16:creationId xmlns:a16="http://schemas.microsoft.com/office/drawing/2014/main" id="{57ED51D6-DA7E-4D12-9AD0-4EBA0E43A1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221" y="3525836"/>
            <a:ext cx="3657599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1535807-345B-4358-931F-145EB9399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7651"/>
            <a:ext cx="12003634" cy="52563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Авария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>
            <a:extLst>
              <a:ext uri="{FF2B5EF4-FFF2-40B4-BE49-F238E27FC236}">
                <a16:creationId xmlns:a16="http://schemas.microsoft.com/office/drawing/2014/main" id="{92228970-CEF3-46C9-8D3D-F2FA4C4FA5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2952" y="1758741"/>
            <a:ext cx="11466095" cy="1207670"/>
          </a:xfrm>
        </p:spPr>
        <p:txBody>
          <a:bodyPr/>
          <a:lstStyle/>
          <a:p>
            <a:pPr marL="0" indent="342900" algn="just">
              <a:spcBef>
                <a:spcPct val="0"/>
              </a:spcBef>
              <a:buNone/>
            </a:pPr>
            <a:r>
              <a:rPr lang="ru-RU" altLang="ru-RU" sz="2000" dirty="0"/>
              <a:t>крупная авария, повлекшая за собой человеческие жертвы или ущерб здоровью людей, или уничтожение материальных ценностей в значительных размерах.</a:t>
            </a:r>
          </a:p>
        </p:txBody>
      </p:sp>
      <p:sp>
        <p:nvSpPr>
          <p:cNvPr id="61443" name="Rectangle 12">
            <a:extLst>
              <a:ext uri="{FF2B5EF4-FFF2-40B4-BE49-F238E27FC236}">
                <a16:creationId xmlns:a16="http://schemas.microsoft.com/office/drawing/2014/main" id="{02A9FDD4-F3F3-4374-A5AB-D8484CB37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257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4000">
              <a:solidFill>
                <a:srgbClr val="000000"/>
              </a:solidFill>
            </a:endParaRPr>
          </a:p>
        </p:txBody>
      </p:sp>
      <p:pic>
        <p:nvPicPr>
          <p:cNvPr id="61447" name="Picture 2" descr="C:\Users\qwe\Desktop\iCAK1LIL4.jpg">
            <a:extLst>
              <a:ext uri="{FF2B5EF4-FFF2-40B4-BE49-F238E27FC236}">
                <a16:creationId xmlns:a16="http://schemas.microsoft.com/office/drawing/2014/main" id="{BECA270F-91F1-4437-A08F-E348EE359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621" y="3785770"/>
            <a:ext cx="3212432" cy="280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Picture 3" descr="C:\Users\qwe\Desktop\iCAYRJTCJ.jpg">
            <a:extLst>
              <a:ext uri="{FF2B5EF4-FFF2-40B4-BE49-F238E27FC236}">
                <a16:creationId xmlns:a16="http://schemas.microsoft.com/office/drawing/2014/main" id="{9C863108-402B-4EF1-9594-29F42678E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3785770"/>
            <a:ext cx="3362325" cy="280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Рисунок 10" descr="9.gif">
            <a:extLst>
              <a:ext uri="{FF2B5EF4-FFF2-40B4-BE49-F238E27FC236}">
                <a16:creationId xmlns:a16="http://schemas.microsoft.com/office/drawing/2014/main" id="{FAE1B61D-52C2-4199-8C1C-6C0B92200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3785771"/>
            <a:ext cx="3362325" cy="2800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07B50C3-936E-4E22-9D69-2F2433845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745"/>
            <a:ext cx="12003634" cy="52563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Катастрофа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>
            <a:extLst>
              <a:ext uri="{FF2B5EF4-FFF2-40B4-BE49-F238E27FC236}">
                <a16:creationId xmlns:a16="http://schemas.microsoft.com/office/drawing/2014/main" id="{0A1CA16E-D03E-4B36-A730-1DFB69A00F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7095" y="1596777"/>
            <a:ext cx="11357810" cy="1381124"/>
          </a:xfrm>
        </p:spPr>
        <p:txBody>
          <a:bodyPr/>
          <a:lstStyle/>
          <a:p>
            <a:pPr marL="0" indent="457200" algn="just">
              <a:spcBef>
                <a:spcPct val="0"/>
              </a:spcBef>
              <a:buNone/>
            </a:pPr>
            <a:r>
              <a:rPr lang="ru-RU" altLang="ru-RU" sz="2000" dirty="0"/>
              <a:t>стихийное событие природного происхождения, которое по своей интенсивности, масштабу распространения и продолжительности может вызвать отрицательные последствия для жизнедеятельности людей, экономики и природной среды.</a:t>
            </a:r>
          </a:p>
        </p:txBody>
      </p:sp>
      <p:sp>
        <p:nvSpPr>
          <p:cNvPr id="63491" name="Rectangle 12">
            <a:extLst>
              <a:ext uri="{FF2B5EF4-FFF2-40B4-BE49-F238E27FC236}">
                <a16:creationId xmlns:a16="http://schemas.microsoft.com/office/drawing/2014/main" id="{9BEF56DF-CAA4-46CA-B96D-8B6AA6259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257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4000">
              <a:solidFill>
                <a:srgbClr val="000000"/>
              </a:solidFill>
            </a:endParaRPr>
          </a:p>
        </p:txBody>
      </p:sp>
      <p:pic>
        <p:nvPicPr>
          <p:cNvPr id="63495" name="Picture 3" descr="C:\Users\qwe\Desktop\iCA3EF0CM.jpg">
            <a:extLst>
              <a:ext uri="{FF2B5EF4-FFF2-40B4-BE49-F238E27FC236}">
                <a16:creationId xmlns:a16="http://schemas.microsoft.com/office/drawing/2014/main" id="{B5E51DEB-67C0-4199-8C35-B33374BB2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491" y="3874421"/>
            <a:ext cx="3308560" cy="259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6" name="Picture 4" descr="C:\Users\qwe\Desktop\iCALJ3XLF.jpg">
            <a:extLst>
              <a:ext uri="{FF2B5EF4-FFF2-40B4-BE49-F238E27FC236}">
                <a16:creationId xmlns:a16="http://schemas.microsoft.com/office/drawing/2014/main" id="{B5C25CC3-0216-48BA-B52F-09C3E3D39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043" y="3844426"/>
            <a:ext cx="3183732" cy="254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7" name="Рисунок 7" descr="vgif-ru-22453.gif">
            <a:extLst>
              <a:ext uri="{FF2B5EF4-FFF2-40B4-BE49-F238E27FC236}">
                <a16:creationId xmlns:a16="http://schemas.microsoft.com/office/drawing/2014/main" id="{6FBDFBEC-A978-4E3A-9D8E-E2C445379A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61" y="3901824"/>
            <a:ext cx="3287839" cy="248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CF3B2A7-8F56-4317-8303-9751819F0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3745"/>
            <a:ext cx="12003634" cy="52563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Опасное природное явление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3">
            <a:extLst>
              <a:ext uri="{FF2B5EF4-FFF2-40B4-BE49-F238E27FC236}">
                <a16:creationId xmlns:a16="http://schemas.microsoft.com/office/drawing/2014/main" id="{CBCC7A65-3BC8-4C9F-8CEE-846C21A66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5143" y="1589214"/>
            <a:ext cx="11321714" cy="1129923"/>
          </a:xfrm>
        </p:spPr>
        <p:txBody>
          <a:bodyPr/>
          <a:lstStyle/>
          <a:p>
            <a:pPr marL="0" indent="342900" algn="just">
              <a:spcBef>
                <a:spcPct val="0"/>
              </a:spcBef>
              <a:buNone/>
            </a:pPr>
            <a:r>
              <a:rPr lang="ru-RU" altLang="ru-RU" sz="2000" dirty="0"/>
              <a:t>разрушительное природное или антропогенное явление или процесс, в результате которого может возникнуть или возникла угроза  здоровью людей, произойти разрушение или уничтожение материальных ценностей и элементов окружающей среды.</a:t>
            </a:r>
          </a:p>
        </p:txBody>
      </p:sp>
      <p:sp>
        <p:nvSpPr>
          <p:cNvPr id="65539" name="Rectangle 12">
            <a:extLst>
              <a:ext uri="{FF2B5EF4-FFF2-40B4-BE49-F238E27FC236}">
                <a16:creationId xmlns:a16="http://schemas.microsoft.com/office/drawing/2014/main" id="{EF6D49C9-5CDC-4F7D-8080-0FBDAC9DD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257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4000">
              <a:solidFill>
                <a:srgbClr val="000000"/>
              </a:solidFill>
            </a:endParaRPr>
          </a:p>
        </p:txBody>
      </p:sp>
      <p:pic>
        <p:nvPicPr>
          <p:cNvPr id="65543" name="Picture 10" descr="C:\Users\qwe\Desktop\1368088826_1357420282.gif">
            <a:extLst>
              <a:ext uri="{FF2B5EF4-FFF2-40B4-BE49-F238E27FC236}">
                <a16:creationId xmlns:a16="http://schemas.microsoft.com/office/drawing/2014/main" id="{A62CBD2B-66EB-4C49-9632-D6BE9EDC47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90" y="3818732"/>
            <a:ext cx="3306010" cy="257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4" name="Picture 11" descr="C:\Users\qwe\Desktop\1374461866_1105944652.gif">
            <a:extLst>
              <a:ext uri="{FF2B5EF4-FFF2-40B4-BE49-F238E27FC236}">
                <a16:creationId xmlns:a16="http://schemas.microsoft.com/office/drawing/2014/main" id="{F8A92A6B-4484-44DB-9775-DA3F1193D8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661" y="3777965"/>
            <a:ext cx="3240087" cy="261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12" descr="C:\Users\qwe\Desktop\black-and-white-cyclone-destroy-gif-gifs-Favim_com-292617.gif">
            <a:extLst>
              <a:ext uri="{FF2B5EF4-FFF2-40B4-BE49-F238E27FC236}">
                <a16:creationId xmlns:a16="http://schemas.microsoft.com/office/drawing/2014/main" id="{F6C8C1DF-277E-4E49-B0AC-27052DDA99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58" y="3778605"/>
            <a:ext cx="3106152" cy="2618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8F7E25C-4C9D-4C75-9D93-DFD03FC79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9619"/>
            <a:ext cx="12003634" cy="525637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Proxima Nova"/>
              </a:rPr>
              <a:t>Стихийное бедствие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3">
            <a:extLst>
              <a:ext uri="{FF2B5EF4-FFF2-40B4-BE49-F238E27FC236}">
                <a16:creationId xmlns:a16="http://schemas.microsoft.com/office/drawing/2014/main" id="{204C394D-5FBA-46C1-96BD-3EBC95B04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5379" y="1663700"/>
            <a:ext cx="11141241" cy="914400"/>
          </a:xfrm>
        </p:spPr>
        <p:txBody>
          <a:bodyPr/>
          <a:lstStyle/>
          <a:p>
            <a:pPr marL="0" indent="342900" algn="just">
              <a:spcBef>
                <a:spcPct val="0"/>
              </a:spcBef>
              <a:buNone/>
            </a:pPr>
            <a:r>
              <a:rPr lang="ru-RU" altLang="ru-RU" sz="2000" dirty="0"/>
              <a:t>заболевания человека, характеризующиеся тяжелым течением, высоким уровнем смертности и инвалидности, быстрым распространением среди населения (эпидемии).</a:t>
            </a:r>
          </a:p>
        </p:txBody>
      </p:sp>
      <p:sp>
        <p:nvSpPr>
          <p:cNvPr id="67587" name="Rectangle 12">
            <a:extLst>
              <a:ext uri="{FF2B5EF4-FFF2-40B4-BE49-F238E27FC236}">
                <a16:creationId xmlns:a16="http://schemas.microsoft.com/office/drawing/2014/main" id="{CEDDBB71-5EAC-4F12-B87A-10ABDD541E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3500" y="25781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ru-RU" altLang="ru-RU" sz="4000">
              <a:solidFill>
                <a:srgbClr val="000000"/>
              </a:solidFill>
            </a:endParaRPr>
          </a:p>
        </p:txBody>
      </p:sp>
      <p:pic>
        <p:nvPicPr>
          <p:cNvPr id="67591" name="Рисунок 1">
            <a:extLst>
              <a:ext uri="{FF2B5EF4-FFF2-40B4-BE49-F238E27FC236}">
                <a16:creationId xmlns:a16="http://schemas.microsoft.com/office/drawing/2014/main" id="{A71EF77B-F86C-4124-BD29-BE9B9E271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3544889"/>
            <a:ext cx="2968625" cy="294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2" name="Рисунок 2">
            <a:extLst>
              <a:ext uri="{FF2B5EF4-FFF2-40B4-BE49-F238E27FC236}">
                <a16:creationId xmlns:a16="http://schemas.microsoft.com/office/drawing/2014/main" id="{C9BD12BD-447F-4C6D-AA5B-5420D45AD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3524168"/>
            <a:ext cx="3381542" cy="2962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3" name="Рисунок 3">
            <a:extLst>
              <a:ext uri="{FF2B5EF4-FFF2-40B4-BE49-F238E27FC236}">
                <a16:creationId xmlns:a16="http://schemas.microsoft.com/office/drawing/2014/main" id="{89ADB9A6-9A29-42B8-8A52-2082A6945B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953" y="3544889"/>
            <a:ext cx="3117683" cy="2941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B6A06E30-BBD0-4FBF-8966-BF38BEF3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66" y="371746"/>
            <a:ext cx="12003634" cy="713163"/>
          </a:xfrm>
        </p:spPr>
        <p:txBody>
          <a:bodyPr/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Заболевания, представляющие опасность </a:t>
            </a:r>
            <a:br>
              <a:rPr lang="ru-RU" sz="2800" b="1" dirty="0">
                <a:solidFill>
                  <a:srgbClr val="C00000"/>
                </a:solidFill>
                <a:latin typeface="Proxima Nova"/>
              </a:rPr>
            </a:br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для окружающих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news.rambler.ru/img/2020/05/07/095607.412455.9938.jpeg">
            <a:extLst>
              <a:ext uri="{FF2B5EF4-FFF2-40B4-BE49-F238E27FC236}">
                <a16:creationId xmlns:a16="http://schemas.microsoft.com/office/drawing/2014/main" id="{2F131CC2-88DA-4201-B361-3FA1F58C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354" y="5077816"/>
            <a:ext cx="3164436" cy="1593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https://st03.kakprosto.ru/images/article/2019/2/6/153878_5c5adc723755a5c5adc7237594.jpeg">
            <a:extLst>
              <a:ext uri="{FF2B5EF4-FFF2-40B4-BE49-F238E27FC236}">
                <a16:creationId xmlns:a16="http://schemas.microsoft.com/office/drawing/2014/main" id="{B9E33763-1B35-4CFE-BFE4-2286407C2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4527" y="5156651"/>
            <a:ext cx="3164435" cy="1466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 descr="https://sibiryak-info.ru/wp-content/uploads/2020/01/i-2.jpg">
            <a:extLst>
              <a:ext uri="{FF2B5EF4-FFF2-40B4-BE49-F238E27FC236}">
                <a16:creationId xmlns:a16="http://schemas.microsoft.com/office/drawing/2014/main" id="{F940FB00-CFEC-4791-917E-FC6DB3E16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6358" y="5156652"/>
            <a:ext cx="3262185" cy="1514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2" descr="https://www.zarubejom.ru/wp-content/uploads/2017/06/img_594172f23c0a6.jpg">
            <a:extLst>
              <a:ext uri="{FF2B5EF4-FFF2-40B4-BE49-F238E27FC236}">
                <a16:creationId xmlns:a16="http://schemas.microsoft.com/office/drawing/2014/main" id="{BF0FAE17-ECE5-4797-877C-4A3D6E31B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823" y="1942480"/>
            <a:ext cx="3798991" cy="207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https://4.bp.blogspot.com/-mJV6StjrRIY/VqduulAyfYI/AAAAAAAAAGs/qAelu8iY7yE/s1600/www.technosotnya.com32.jpg">
            <a:extLst>
              <a:ext uri="{FF2B5EF4-FFF2-40B4-BE49-F238E27FC236}">
                <a16:creationId xmlns:a16="http://schemas.microsoft.com/office/drawing/2014/main" id="{6F8A4B4A-3E9A-486F-B36D-022A3C4D3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42435" y="1942480"/>
            <a:ext cx="3896741" cy="2076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F9D9039E-9EB8-4A1E-9183-F509836582C4}"/>
              </a:ext>
            </a:extLst>
          </p:cNvPr>
          <p:cNvSpPr/>
          <p:nvPr/>
        </p:nvSpPr>
        <p:spPr>
          <a:xfrm>
            <a:off x="1873201" y="142876"/>
            <a:ext cx="8907093" cy="690563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Классификация ЧС по периодам возникновения</a:t>
            </a:r>
          </a:p>
        </p:txBody>
      </p:sp>
      <p:grpSp>
        <p:nvGrpSpPr>
          <p:cNvPr id="69641" name="Группа 11">
            <a:extLst>
              <a:ext uri="{FF2B5EF4-FFF2-40B4-BE49-F238E27FC236}">
                <a16:creationId xmlns:a16="http://schemas.microsoft.com/office/drawing/2014/main" id="{65F2AC9A-D6A8-4D10-ACC3-2002F125E05D}"/>
              </a:ext>
            </a:extLst>
          </p:cNvPr>
          <p:cNvGrpSpPr>
            <a:grpSpLocks/>
          </p:cNvGrpSpPr>
          <p:nvPr/>
        </p:nvGrpSpPr>
        <p:grpSpPr bwMode="auto">
          <a:xfrm>
            <a:off x="580107" y="1098925"/>
            <a:ext cx="11241378" cy="3746520"/>
            <a:chOff x="-687723" y="486594"/>
            <a:chExt cx="11242539" cy="3746197"/>
          </a:xfrm>
        </p:grpSpPr>
        <p:sp>
          <p:nvSpPr>
            <p:cNvPr id="13" name="Скругленный прямоугольник 12">
              <a:extLst>
                <a:ext uri="{FF2B5EF4-FFF2-40B4-BE49-F238E27FC236}">
                  <a16:creationId xmlns:a16="http://schemas.microsoft.com/office/drawing/2014/main" id="{7E5580A5-DC4B-4B2D-A577-060C25906FE7}"/>
                </a:ext>
              </a:extLst>
            </p:cNvPr>
            <p:cNvSpPr/>
            <p:nvPr/>
          </p:nvSpPr>
          <p:spPr>
            <a:xfrm>
              <a:off x="-687723" y="486594"/>
              <a:ext cx="3944828" cy="690503"/>
            </a:xfrm>
            <a:prstGeom prst="roundRect">
              <a:avLst>
                <a:gd name="adj" fmla="val 13165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ru-RU" sz="2000" b="1" dirty="0">
                  <a:solidFill>
                    <a:schemeClr val="tx1"/>
                  </a:solidFill>
                  <a:latin typeface="Proxima Nova"/>
                  <a:cs typeface="Times New Roman" panose="02020603050405020304" pitchFamily="18" charset="0"/>
                </a:rPr>
                <a:t>Мирного времени</a:t>
              </a:r>
            </a:p>
          </p:txBody>
        </p:sp>
        <p:sp>
          <p:nvSpPr>
            <p:cNvPr id="14" name="Скругленный прямоугольник 13">
              <a:extLst>
                <a:ext uri="{FF2B5EF4-FFF2-40B4-BE49-F238E27FC236}">
                  <a16:creationId xmlns:a16="http://schemas.microsoft.com/office/drawing/2014/main" id="{1B4E6A4F-B250-4EA4-ACA4-E24C28E15DFC}"/>
                </a:ext>
              </a:extLst>
            </p:cNvPr>
            <p:cNvSpPr/>
            <p:nvPr/>
          </p:nvSpPr>
          <p:spPr>
            <a:xfrm>
              <a:off x="5924536" y="486595"/>
              <a:ext cx="4630280" cy="690502"/>
            </a:xfrm>
            <a:prstGeom prst="roundRect">
              <a:avLst>
                <a:gd name="adj" fmla="val 13165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ru-RU" sz="2000" b="1" dirty="0">
                  <a:solidFill>
                    <a:schemeClr val="tx1"/>
                  </a:solidFill>
                  <a:latin typeface="Proxima Nova"/>
                  <a:cs typeface="Times New Roman" panose="02020603050405020304" pitchFamily="18" charset="0"/>
                </a:rPr>
                <a:t>Во время военных конфликтов</a:t>
              </a:r>
            </a:p>
          </p:txBody>
        </p:sp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819F78FF-8687-4C43-B396-02C5E8A526D6}"/>
                </a:ext>
              </a:extLst>
            </p:cNvPr>
            <p:cNvSpPr/>
            <p:nvPr/>
          </p:nvSpPr>
          <p:spPr>
            <a:xfrm>
              <a:off x="2856326" y="3542289"/>
              <a:ext cx="3944827" cy="690502"/>
            </a:xfrm>
            <a:prstGeom prst="roundRect">
              <a:avLst>
                <a:gd name="adj" fmla="val 13165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ru-RU" sz="2000" b="1" dirty="0">
                  <a:solidFill>
                    <a:schemeClr val="tx1"/>
                  </a:solidFill>
                  <a:latin typeface="Proxima Nova"/>
                  <a:cs typeface="Times New Roman" panose="02020603050405020304" pitchFamily="18" charset="0"/>
                </a:rPr>
                <a:t>Сезонные</a:t>
              </a:r>
            </a:p>
            <a:p>
              <a:pPr algn="ctr" defTabSz="457200">
                <a:defRPr/>
              </a:pPr>
              <a:r>
                <a:rPr lang="ru-RU" sz="2000" b="1" dirty="0">
                  <a:solidFill>
                    <a:schemeClr val="tx1"/>
                  </a:solidFill>
                  <a:latin typeface="Proxima Nova"/>
                  <a:cs typeface="Times New Roman" panose="02020603050405020304" pitchFamily="18" charset="0"/>
                </a:rPr>
                <a:t>Осень зима / Весна -лето</a:t>
              </a:r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www.firstcrimean.ru/uploads/posts/2014-08/iz-za-chp-v-cherkasskoy-oblasti-izmenen-marshrut-sledovaniya-nekotoryh-krymskih-poezdov-foto_2.jpeg">
            <a:extLst>
              <a:ext uri="{FF2B5EF4-FFF2-40B4-BE49-F238E27FC236}">
                <a16:creationId xmlns:a16="http://schemas.microsoft.com/office/drawing/2014/main" id="{89C419A5-C629-45F7-9CED-612510E84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215" y="1611522"/>
            <a:ext cx="3424606" cy="1620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93231" y="282659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Классификация ЧС по природе возникновения</a:t>
            </a:r>
          </a:p>
        </p:txBody>
      </p:sp>
      <p:pic>
        <p:nvPicPr>
          <p:cNvPr id="8" name="Picture 4" descr="https://phototass1.cdnvideo.ru/width/1200_4ce85301/tass/m2/uploads/i/20200928/5773113.jpg">
            <a:extLst>
              <a:ext uri="{FF2B5EF4-FFF2-40B4-BE49-F238E27FC236}">
                <a16:creationId xmlns:a16="http://schemas.microsoft.com/office/drawing/2014/main" id="{ABCDD5D3-72CC-4EAD-8599-F297EF94D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4518" y="2230397"/>
            <a:ext cx="3291606" cy="1714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https://games.mail.ru/hotbox/content_files/gallery/2020/03/06/d62e7a429166420495ce0883027df5ff.jpg">
            <a:extLst>
              <a:ext uri="{FF2B5EF4-FFF2-40B4-BE49-F238E27FC236}">
                <a16:creationId xmlns:a16="http://schemas.microsoft.com/office/drawing/2014/main" id="{ECCCB8C1-6373-4409-85B5-744716A82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6731" y="3770573"/>
            <a:ext cx="3298072" cy="1663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0" descr="https://ic.pics.livejournal.com/dolboeb/53631/1260935/1260935_original.jpg">
            <a:extLst>
              <a:ext uri="{FF2B5EF4-FFF2-40B4-BE49-F238E27FC236}">
                <a16:creationId xmlns:a16="http://schemas.microsoft.com/office/drawing/2014/main" id="{0FB7D321-F3A2-4CA2-8F75-75AB1884C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4518" y="4752474"/>
            <a:ext cx="3419457" cy="1714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0663" name="Группа 1">
            <a:extLst>
              <a:ext uri="{FF2B5EF4-FFF2-40B4-BE49-F238E27FC236}">
                <a16:creationId xmlns:a16="http://schemas.microsoft.com/office/drawing/2014/main" id="{ABF426E8-E226-4ED7-B422-8169760D1B8C}"/>
              </a:ext>
            </a:extLst>
          </p:cNvPr>
          <p:cNvGrpSpPr>
            <a:grpSpLocks/>
          </p:cNvGrpSpPr>
          <p:nvPr/>
        </p:nvGrpSpPr>
        <p:grpSpPr bwMode="auto">
          <a:xfrm>
            <a:off x="740474" y="1335466"/>
            <a:ext cx="3718595" cy="5239875"/>
            <a:chOff x="189475" y="965628"/>
            <a:chExt cx="3717696" cy="5238971"/>
          </a:xfrm>
        </p:grpSpPr>
        <p:grpSp>
          <p:nvGrpSpPr>
            <p:cNvPr id="70667" name="Группа 10">
              <a:extLst>
                <a:ext uri="{FF2B5EF4-FFF2-40B4-BE49-F238E27FC236}">
                  <a16:creationId xmlns:a16="http://schemas.microsoft.com/office/drawing/2014/main" id="{961E4A2B-6F60-4E13-8016-A376032017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475" y="965628"/>
              <a:ext cx="3717696" cy="5238971"/>
              <a:chOff x="945500" y="1639281"/>
              <a:chExt cx="3717696" cy="5238971"/>
            </a:xfrm>
          </p:grpSpPr>
          <p:grpSp>
            <p:nvGrpSpPr>
              <p:cNvPr id="70668" name="Группа 11">
                <a:extLst>
                  <a:ext uri="{FF2B5EF4-FFF2-40B4-BE49-F238E27FC236}">
                    <a16:creationId xmlns:a16="http://schemas.microsoft.com/office/drawing/2014/main" id="{CEA4873A-DDC2-44D0-8F78-0833867343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9819" y="1639281"/>
                <a:ext cx="3465596" cy="4462440"/>
                <a:chOff x="615306" y="898593"/>
                <a:chExt cx="3465596" cy="4462440"/>
              </a:xfrm>
            </p:grpSpPr>
            <p:sp>
              <p:nvSpPr>
                <p:cNvPr id="14" name="Скругленный прямоугольник 13">
                  <a:extLst>
                    <a:ext uri="{FF2B5EF4-FFF2-40B4-BE49-F238E27FC236}">
                      <a16:creationId xmlns:a16="http://schemas.microsoft.com/office/drawing/2014/main" id="{0391486E-80D5-4006-B930-ACE6CDA201B2}"/>
                    </a:ext>
                  </a:extLst>
                </p:cNvPr>
                <p:cNvSpPr/>
                <p:nvPr/>
              </p:nvSpPr>
              <p:spPr>
                <a:xfrm>
                  <a:off x="614640" y="898131"/>
                  <a:ext cx="3450391" cy="690443"/>
                </a:xfrm>
                <a:prstGeom prst="roundRect">
                  <a:avLst>
                    <a:gd name="adj" fmla="val 13165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r>
                    <a:rPr lang="ru-RU" sz="2400" b="1" dirty="0">
                      <a:solidFill>
                        <a:schemeClr val="tx1"/>
                      </a:solidFill>
                      <a:latin typeface="Proxima Nova"/>
                      <a:cs typeface="Times New Roman" panose="02020603050405020304" pitchFamily="18" charset="0"/>
                    </a:rPr>
                    <a:t>Техногенные</a:t>
                  </a:r>
                </a:p>
              </p:txBody>
            </p:sp>
            <p:sp>
              <p:nvSpPr>
                <p:cNvPr id="15" name="Скругленный прямоугольник 14">
                  <a:extLst>
                    <a:ext uri="{FF2B5EF4-FFF2-40B4-BE49-F238E27FC236}">
                      <a16:creationId xmlns:a16="http://schemas.microsoft.com/office/drawing/2014/main" id="{3E2DDBE8-9F41-498F-986B-1D43A1E81273}"/>
                    </a:ext>
                  </a:extLst>
                </p:cNvPr>
                <p:cNvSpPr/>
                <p:nvPr/>
              </p:nvSpPr>
              <p:spPr>
                <a:xfrm>
                  <a:off x="630511" y="1636191"/>
                  <a:ext cx="3450391" cy="690444"/>
                </a:xfrm>
                <a:prstGeom prst="roundRect">
                  <a:avLst>
                    <a:gd name="adj" fmla="val 13165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r>
                    <a:rPr lang="ru-RU" sz="2400" b="1" dirty="0">
                      <a:solidFill>
                        <a:schemeClr val="tx1"/>
                      </a:solidFill>
                      <a:latin typeface="Proxima Nova"/>
                      <a:cs typeface="Times New Roman" panose="02020603050405020304" pitchFamily="18" charset="0"/>
                    </a:rPr>
                    <a:t>Природные</a:t>
                  </a:r>
                </a:p>
              </p:txBody>
            </p:sp>
            <p:sp>
              <p:nvSpPr>
                <p:cNvPr id="16" name="Скругленный прямоугольник 15">
                  <a:extLst>
                    <a:ext uri="{FF2B5EF4-FFF2-40B4-BE49-F238E27FC236}">
                      <a16:creationId xmlns:a16="http://schemas.microsoft.com/office/drawing/2014/main" id="{E31D34DF-521E-4794-968E-79515D25E596}"/>
                    </a:ext>
                  </a:extLst>
                </p:cNvPr>
                <p:cNvSpPr/>
                <p:nvPr/>
              </p:nvSpPr>
              <p:spPr>
                <a:xfrm>
                  <a:off x="630511" y="2375838"/>
                  <a:ext cx="3450391" cy="690444"/>
                </a:xfrm>
                <a:prstGeom prst="roundRect">
                  <a:avLst>
                    <a:gd name="adj" fmla="val 13165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r>
                    <a:rPr lang="ru-RU" sz="2400" b="1" dirty="0">
                      <a:solidFill>
                        <a:schemeClr val="tx1"/>
                      </a:solidFill>
                      <a:latin typeface="Proxima Nova"/>
                      <a:cs typeface="Times New Roman" panose="02020603050405020304" pitchFamily="18" charset="0"/>
                    </a:rPr>
                    <a:t>Биологические</a:t>
                  </a:r>
                </a:p>
              </p:txBody>
            </p:sp>
            <p:sp>
              <p:nvSpPr>
                <p:cNvPr id="17" name="Скругленный прямоугольник 16">
                  <a:extLst>
                    <a:ext uri="{FF2B5EF4-FFF2-40B4-BE49-F238E27FC236}">
                      <a16:creationId xmlns:a16="http://schemas.microsoft.com/office/drawing/2014/main" id="{DD1FCB03-22D1-4704-9090-8A41F2453412}"/>
                    </a:ext>
                  </a:extLst>
                </p:cNvPr>
                <p:cNvSpPr/>
                <p:nvPr/>
              </p:nvSpPr>
              <p:spPr>
                <a:xfrm>
                  <a:off x="630511" y="3118660"/>
                  <a:ext cx="3450391" cy="688856"/>
                </a:xfrm>
                <a:prstGeom prst="roundRect">
                  <a:avLst>
                    <a:gd name="adj" fmla="val 13165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r>
                    <a:rPr lang="ru-RU" sz="2400" b="1" dirty="0">
                      <a:solidFill>
                        <a:schemeClr val="tx1"/>
                      </a:solidFill>
                      <a:latin typeface="Proxima Nova"/>
                      <a:cs typeface="Times New Roman" panose="02020603050405020304" pitchFamily="18" charset="0"/>
                    </a:rPr>
                    <a:t>Социальные</a:t>
                  </a:r>
                </a:p>
              </p:txBody>
            </p:sp>
            <p:sp>
              <p:nvSpPr>
                <p:cNvPr id="18" name="Скругленный прямоугольник 17">
                  <a:extLst>
                    <a:ext uri="{FF2B5EF4-FFF2-40B4-BE49-F238E27FC236}">
                      <a16:creationId xmlns:a16="http://schemas.microsoft.com/office/drawing/2014/main" id="{A322B977-72D7-426C-BA86-1B7BDB18A01F}"/>
                    </a:ext>
                  </a:extLst>
                </p:cNvPr>
                <p:cNvSpPr/>
                <p:nvPr/>
              </p:nvSpPr>
              <p:spPr>
                <a:xfrm>
                  <a:off x="614640" y="4670967"/>
                  <a:ext cx="3450391" cy="690444"/>
                </a:xfrm>
                <a:prstGeom prst="roundRect">
                  <a:avLst>
                    <a:gd name="adj" fmla="val 13165"/>
                  </a:avLst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7200">
                    <a:defRPr/>
                  </a:pPr>
                  <a:r>
                    <a:rPr lang="ru-RU" sz="2400" b="1" dirty="0">
                      <a:solidFill>
                        <a:schemeClr val="tx1"/>
                      </a:solidFill>
                      <a:latin typeface="Proxima Nova"/>
                      <a:cs typeface="Times New Roman" panose="02020603050405020304" pitchFamily="18" charset="0"/>
                    </a:rPr>
                    <a:t>Комбинированные</a:t>
                  </a:r>
                </a:p>
              </p:txBody>
            </p:sp>
          </p:grpSp>
          <p:sp>
            <p:nvSpPr>
              <p:cNvPr id="13" name="Скругленный прямоугольник 12">
                <a:extLst>
                  <a:ext uri="{FF2B5EF4-FFF2-40B4-BE49-F238E27FC236}">
                    <a16:creationId xmlns:a16="http://schemas.microsoft.com/office/drawing/2014/main" id="{90DC2FA0-28AE-4D9E-93D2-C72D30A100DE}"/>
                  </a:ext>
                </a:extLst>
              </p:cNvPr>
              <p:cNvSpPr/>
              <p:nvPr/>
            </p:nvSpPr>
            <p:spPr>
              <a:xfrm>
                <a:off x="945500" y="6187809"/>
                <a:ext cx="3717696" cy="690443"/>
              </a:xfrm>
              <a:prstGeom prst="roundRect">
                <a:avLst>
                  <a:gd name="adj" fmla="val 13165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>
                  <a:defRPr/>
                </a:pPr>
                <a:r>
                  <a:rPr lang="ru-RU" sz="2400" b="1" dirty="0">
                    <a:solidFill>
                      <a:schemeClr val="tx1"/>
                    </a:solidFill>
                    <a:latin typeface="Proxima Nova"/>
                    <a:cs typeface="Times New Roman" panose="02020603050405020304" pitchFamily="18" charset="0"/>
                  </a:rPr>
                  <a:t>Военного характера</a:t>
                </a:r>
              </a:p>
            </p:txBody>
          </p:sp>
        </p:grpSp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77CD8BC4-350D-4BFF-899D-269FF9C5D504}"/>
                </a:ext>
              </a:extLst>
            </p:cNvPr>
            <p:cNvSpPr/>
            <p:nvPr/>
          </p:nvSpPr>
          <p:spPr>
            <a:xfrm>
              <a:off x="340587" y="3961849"/>
              <a:ext cx="3448803" cy="690443"/>
            </a:xfrm>
            <a:prstGeom prst="roundRect">
              <a:avLst>
                <a:gd name="adj" fmla="val 13165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r>
                <a:rPr lang="ru-RU" sz="2400" b="1" dirty="0">
                  <a:solidFill>
                    <a:schemeClr val="tx1"/>
                  </a:solidFill>
                  <a:latin typeface="Proxima Nova"/>
                  <a:cs typeface="Times New Roman" panose="02020603050405020304" pitchFamily="18" charset="0"/>
                </a:rPr>
                <a:t>Экологические</a:t>
              </a:r>
            </a:p>
          </p:txBody>
        </p:sp>
      </p:grpSp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6B327F6-84EB-481C-8E24-4EEFC4E3A2A6}"/>
              </a:ext>
            </a:extLst>
          </p:cNvPr>
          <p:cNvSpPr/>
          <p:nvPr/>
        </p:nvSpPr>
        <p:spPr>
          <a:xfrm>
            <a:off x="122548" y="520700"/>
            <a:ext cx="12069452" cy="3937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Литература для </a:t>
            </a:r>
            <a:r>
              <a:rPr lang="ru-RU" sz="2800" b="1" dirty="0" smtClean="0">
                <a:solidFill>
                  <a:srgbClr val="C00000"/>
                </a:solidFill>
                <a:latin typeface="Proxima Nova"/>
              </a:rPr>
              <a:t>организации инструктажей </a:t>
            </a:r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по </a:t>
            </a:r>
            <a:r>
              <a:rPr lang="ru-RU" sz="2800" b="1" dirty="0" smtClean="0">
                <a:solidFill>
                  <a:srgbClr val="C00000"/>
                </a:solidFill>
                <a:latin typeface="Proxima Nova"/>
              </a:rPr>
              <a:t>ГО, действиям </a:t>
            </a:r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в </a:t>
            </a:r>
            <a:r>
              <a:rPr lang="ru-RU" sz="2800" b="1" dirty="0" smtClean="0">
                <a:solidFill>
                  <a:srgbClr val="C00000"/>
                </a:solidFill>
                <a:latin typeface="Proxima Nova"/>
              </a:rPr>
              <a:t>ЧС и антитеррористической безопасности:</a:t>
            </a:r>
            <a:endParaRPr lang="ru-RU" sz="2800" b="1" dirty="0">
              <a:solidFill>
                <a:srgbClr val="C00000"/>
              </a:solidFill>
              <a:latin typeface="Proxima Nova"/>
            </a:endParaRPr>
          </a:p>
          <a:p>
            <a:pPr>
              <a:defRPr/>
            </a:pPr>
            <a:endParaRPr lang="ru-RU" sz="2400" b="1" dirty="0">
              <a:solidFill>
                <a:srgbClr val="002060"/>
              </a:solidFill>
            </a:endParaRPr>
          </a:p>
        </p:txBody>
      </p:sp>
      <p:grpSp>
        <p:nvGrpSpPr>
          <p:cNvPr id="51203" name="Группа 1">
            <a:extLst>
              <a:ext uri="{FF2B5EF4-FFF2-40B4-BE49-F238E27FC236}">
                <a16:creationId xmlns:a16="http://schemas.microsoft.com/office/drawing/2014/main" id="{E169FA71-CCE9-455C-B7D4-53BBD89E3526}"/>
              </a:ext>
            </a:extLst>
          </p:cNvPr>
          <p:cNvGrpSpPr>
            <a:grpSpLocks/>
          </p:cNvGrpSpPr>
          <p:nvPr/>
        </p:nvGrpSpPr>
        <p:grpSpPr bwMode="auto">
          <a:xfrm>
            <a:off x="122548" y="1028280"/>
            <a:ext cx="11694694" cy="5143920"/>
            <a:chOff x="197963" y="1261609"/>
            <a:chExt cx="8763157" cy="3042810"/>
          </a:xfrm>
        </p:grpSpPr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id="{BA6ACE6C-F1F5-4FDF-AC69-053AEB96480A}"/>
                </a:ext>
              </a:extLst>
            </p:cNvPr>
            <p:cNvSpPr/>
            <p:nvPr/>
          </p:nvSpPr>
          <p:spPr>
            <a:xfrm>
              <a:off x="197963" y="1261609"/>
              <a:ext cx="8763157" cy="468228"/>
            </a:xfrm>
            <a:prstGeom prst="roundRect">
              <a:avLst>
                <a:gd name="adj" fmla="val 2033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400" b="1" dirty="0">
                  <a:solidFill>
                    <a:srgbClr val="002060"/>
                  </a:solidFill>
                  <a:latin typeface="Proxima Nova"/>
                </a:rPr>
                <a:t>Основная (Федеральное законодательство)</a:t>
              </a:r>
            </a:p>
          </p:txBody>
        </p:sp>
        <p:sp>
          <p:nvSpPr>
            <p:cNvPr id="36" name="Скругленный прямоугольник 35">
              <a:extLst>
                <a:ext uri="{FF2B5EF4-FFF2-40B4-BE49-F238E27FC236}">
                  <a16:creationId xmlns:a16="http://schemas.microsoft.com/office/drawing/2014/main" id="{341E2FCF-B133-4704-8238-4BE26FE6A98C}"/>
                </a:ext>
              </a:extLst>
            </p:cNvPr>
            <p:cNvSpPr/>
            <p:nvPr/>
          </p:nvSpPr>
          <p:spPr>
            <a:xfrm>
              <a:off x="197963" y="1729837"/>
              <a:ext cx="8763157" cy="2574582"/>
            </a:xfrm>
            <a:prstGeom prst="roundRect">
              <a:avLst>
                <a:gd name="adj" fmla="val 0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just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1. Федеральный закон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№ 68-ФЗ </a:t>
              </a: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от 21.12.94 г. «О защите населения и территорий от ЧС  природного и техногенного характера»</a:t>
              </a:r>
            </a:p>
            <a:p>
              <a:pPr algn="just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2. Федеральный закон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№ 28-ФЗ </a:t>
              </a: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от 12.02.98 г. «О гражданской обороне».</a:t>
              </a:r>
            </a:p>
            <a:p>
              <a:pPr algn="just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3. Постановление Правительства РФ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№ 1485 </a:t>
              </a: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от 18.09.2020 г. «Об утверждении Положения о подготовке граждан РФ, иностранных граждан и лиц без гражданства в области защиты от ЧС природного и техногенного характера»</a:t>
              </a:r>
            </a:p>
            <a:p>
              <a:pPr algn="just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4. Постановление Правительства РФ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№ 841 </a:t>
              </a: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от 2.11.2000 г. «Об утверждении Положения о подготовке населения в области ГО»</a:t>
              </a:r>
            </a:p>
            <a:p>
              <a:pPr algn="just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5. Письмо МЧС РФ от 27.02.2020 г. № 11-7-605 «О примерном Порядке реализации вводного инструктажа по ГО»</a:t>
              </a:r>
            </a:p>
            <a:p>
              <a:pPr algn="just">
                <a:lnSpc>
                  <a:spcPct val="80000"/>
                </a:lnSpc>
                <a:spcAft>
                  <a:spcPts val="600"/>
                </a:spcAft>
                <a:defRPr/>
              </a:pPr>
              <a:r>
                <a:rPr lang="ru-RU" sz="1600" dirty="0">
                  <a:solidFill>
                    <a:schemeClr val="tx1"/>
                  </a:solidFill>
                  <a:latin typeface="Proxima Nova"/>
                </a:rPr>
                <a:t>6. Письмо МЧС РФ от 27.10.2020 г. № ИВ-11-85 « О примерном Порядке реализации инструктажа по действиям в ЧС»</a:t>
              </a:r>
            </a:p>
            <a:p>
              <a:pPr lvl="0" algn="just">
                <a:defRPr/>
              </a:pPr>
              <a:r>
                <a:rPr lang="ru-RU" sz="1600" dirty="0" smtClean="0">
                  <a:solidFill>
                    <a:srgbClr val="000000"/>
                  </a:solidFill>
                  <a:latin typeface="Proxima Nova"/>
                </a:rPr>
                <a:t>7.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Федеральный Закон  от 06.03.06 г.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№ 35 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«О противодействии терроризму».</a:t>
              </a:r>
            </a:p>
            <a:p>
              <a:pPr lvl="0" algn="just">
                <a:defRPr/>
              </a:pPr>
              <a:r>
                <a:rPr lang="ru-RU" sz="1600" dirty="0" smtClean="0">
                  <a:solidFill>
                    <a:srgbClr val="000000"/>
                  </a:solidFill>
                  <a:latin typeface="Proxima Nova"/>
                </a:rPr>
                <a:t>8.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Федеральный Закон от 25.07.2002 г.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№ 114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«О противодействии экстремистской деятельности».</a:t>
              </a:r>
            </a:p>
            <a:p>
              <a:pPr lvl="0" algn="just">
                <a:defRPr/>
              </a:pPr>
              <a:r>
                <a:rPr lang="ru-RU" sz="1600" dirty="0" smtClean="0">
                  <a:solidFill>
                    <a:srgbClr val="000000"/>
                  </a:solidFill>
                  <a:latin typeface="Proxima Nova"/>
                </a:rPr>
                <a:t>9.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Указ Президента РФ от 14. 06. 2012 г.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№ 851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«О порядке установления уровней террористической опасности, предусматривающих принятие дополнительных мер по обеспечению безопасности личности, общества и государства».</a:t>
              </a:r>
            </a:p>
            <a:p>
              <a:pPr lvl="0" algn="just">
                <a:defRPr/>
              </a:pPr>
              <a:r>
                <a:rPr lang="ru-RU" sz="1600" dirty="0" smtClean="0">
                  <a:solidFill>
                    <a:srgbClr val="000000"/>
                  </a:solidFill>
                  <a:latin typeface="Proxima Nova"/>
                </a:rPr>
                <a:t>10.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Постановление Правительства РФ от 25.12.2013 г. </a:t>
              </a:r>
              <a:r>
                <a:rPr lang="ru-RU" sz="1600" dirty="0">
                  <a:solidFill>
                    <a:srgbClr val="FF0000"/>
                  </a:solidFill>
                  <a:latin typeface="Proxima Nova"/>
                </a:rPr>
                <a:t>№ </a:t>
              </a:r>
              <a:r>
                <a:rPr lang="ru-RU" sz="1600" dirty="0">
                  <a:solidFill>
                    <a:srgbClr val="C00000"/>
                  </a:solidFill>
                  <a:latin typeface="Proxima Nova"/>
                </a:rPr>
                <a:t>1244 </a:t>
              </a:r>
              <a:r>
                <a:rPr lang="ru-RU" sz="1600" dirty="0">
                  <a:solidFill>
                    <a:srgbClr val="000000"/>
                  </a:solidFill>
                  <a:latin typeface="Proxima Nova"/>
                </a:rPr>
                <a:t>«Об антитеррористической защищенности объектов (территорий)».</a:t>
              </a:r>
            </a:p>
            <a:p>
              <a:pPr algn="just">
                <a:lnSpc>
                  <a:spcPct val="80000"/>
                </a:lnSpc>
                <a:spcAft>
                  <a:spcPts val="600"/>
                </a:spcAft>
                <a:defRPr/>
              </a:pPr>
              <a:endParaRPr lang="ru-RU" dirty="0">
                <a:solidFill>
                  <a:schemeClr val="tx1"/>
                </a:solidFill>
                <a:latin typeface="Proxima Nova"/>
              </a:endParaRPr>
            </a:p>
            <a:p>
              <a:pPr algn="ctr">
                <a:defRPr/>
              </a:pPr>
              <a:endParaRPr lang="ru-RU" dirty="0"/>
            </a:p>
          </p:txBody>
        </p:sp>
      </p:grpSp>
    </p:spTree>
  </p:cSld>
  <p:clrMapOvr>
    <a:masterClrMapping/>
  </p:clrMapOvr>
  <p:transition spd="slow"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92">
            <a:extLst>
              <a:ext uri="{FF2B5EF4-FFF2-40B4-BE49-F238E27FC236}">
                <a16:creationId xmlns:a16="http://schemas.microsoft.com/office/drawing/2014/main" id="{B7BAC776-9996-4CE6-8A4E-0B9AF5D41B79}"/>
              </a:ext>
            </a:extLst>
          </p:cNvPr>
          <p:cNvGrpSpPr>
            <a:grpSpLocks/>
          </p:cNvGrpSpPr>
          <p:nvPr/>
        </p:nvGrpSpPr>
        <p:grpSpPr bwMode="auto">
          <a:xfrm>
            <a:off x="6633083" y="958397"/>
            <a:ext cx="5111791" cy="3917948"/>
            <a:chOff x="2938" y="663"/>
            <a:chExt cx="2688" cy="2658"/>
          </a:xfrm>
        </p:grpSpPr>
        <p:sp>
          <p:nvSpPr>
            <p:cNvPr id="71742" name="Rectangle 4" descr="Водяные капли">
              <a:extLst>
                <a:ext uri="{FF2B5EF4-FFF2-40B4-BE49-F238E27FC236}">
                  <a16:creationId xmlns:a16="http://schemas.microsoft.com/office/drawing/2014/main" id="{EC923B17-F109-4FB8-A634-C82F3CF80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8" y="663"/>
              <a:ext cx="2688" cy="265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71743" name="AutoShape 25">
              <a:extLst>
                <a:ext uri="{FF2B5EF4-FFF2-40B4-BE49-F238E27FC236}">
                  <a16:creationId xmlns:a16="http://schemas.microsoft.com/office/drawing/2014/main" id="{1A3A0166-8A12-4978-893E-39102F776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717"/>
              <a:ext cx="2100" cy="306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C00000"/>
                  </a:solidFill>
                  <a:latin typeface="Proxima Nova"/>
                </a:rPr>
                <a:t>Группы ЧС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C00000"/>
                  </a:solidFill>
                  <a:latin typeface="Proxima Nova"/>
                </a:rPr>
                <a:t>природного  характера</a:t>
              </a:r>
              <a:endParaRPr lang="en-US" altLang="ru-RU" sz="1600" b="1" dirty="0">
                <a:solidFill>
                  <a:srgbClr val="C00000"/>
                </a:solidFill>
                <a:latin typeface="Proxima Nova"/>
              </a:endParaRPr>
            </a:p>
          </p:txBody>
        </p:sp>
        <p:sp>
          <p:nvSpPr>
            <p:cNvPr id="71744" name="Rectangle 26">
              <a:extLst>
                <a:ext uri="{FF2B5EF4-FFF2-40B4-BE49-F238E27FC236}">
                  <a16:creationId xmlns:a16="http://schemas.microsoft.com/office/drawing/2014/main" id="{C460FD9B-09E7-42DD-9703-3C1464877F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9" y="1076"/>
              <a:ext cx="1345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rgbClr val="002060"/>
                  </a:solidFill>
                  <a:latin typeface="Proxima Nova"/>
                </a:rPr>
                <a:t>Источники  ЧС</a:t>
              </a:r>
              <a:endParaRPr lang="en-US" altLang="ru-RU" sz="1600" dirty="0">
                <a:solidFill>
                  <a:srgbClr val="002060"/>
                </a:solidFill>
                <a:latin typeface="Proxima Nova"/>
              </a:endParaRPr>
            </a:p>
          </p:txBody>
        </p:sp>
      </p:grpSp>
      <p:sp>
        <p:nvSpPr>
          <p:cNvPr id="71683" name="Rectangle 28">
            <a:extLst>
              <a:ext uri="{FF2B5EF4-FFF2-40B4-BE49-F238E27FC236}">
                <a16:creationId xmlns:a16="http://schemas.microsoft.com/office/drawing/2014/main" id="{E9ABC509-4849-4BFE-9D7D-12F2CB72C2A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578727" y="85726"/>
            <a:ext cx="9144000" cy="804864"/>
          </a:xfrm>
        </p:spPr>
        <p:txBody>
          <a:bodyPr/>
          <a:lstStyle/>
          <a:p>
            <a:pPr algn="ctr">
              <a:lnSpc>
                <a:spcPct val="75000"/>
              </a:lnSpc>
            </a:pPr>
            <a:r>
              <a:rPr lang="ru-RU" altLang="ru-RU" sz="2800" b="1" dirty="0">
                <a:solidFill>
                  <a:srgbClr val="C00000"/>
                </a:solidFill>
                <a:latin typeface="Proxima Nova"/>
              </a:rPr>
              <a:t>Классификация  ЧС</a:t>
            </a:r>
            <a:br>
              <a:rPr lang="ru-RU" altLang="ru-RU" sz="2800" b="1" dirty="0">
                <a:solidFill>
                  <a:srgbClr val="C00000"/>
                </a:solidFill>
                <a:latin typeface="Proxima Nova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Proxima Nova"/>
              </a:rPr>
              <a:t>по  источникам  возникновения</a:t>
            </a:r>
          </a:p>
        </p:txBody>
      </p:sp>
      <p:grpSp>
        <p:nvGrpSpPr>
          <p:cNvPr id="71684" name="Group 108">
            <a:extLst>
              <a:ext uri="{FF2B5EF4-FFF2-40B4-BE49-F238E27FC236}">
                <a16:creationId xmlns:a16="http://schemas.microsoft.com/office/drawing/2014/main" id="{44EFA9F8-A63D-40CE-A80D-C72153E78699}"/>
              </a:ext>
            </a:extLst>
          </p:cNvPr>
          <p:cNvGrpSpPr>
            <a:grpSpLocks/>
          </p:cNvGrpSpPr>
          <p:nvPr/>
        </p:nvGrpSpPr>
        <p:grpSpPr bwMode="auto">
          <a:xfrm>
            <a:off x="378621" y="4939575"/>
            <a:ext cx="11366254" cy="1223962"/>
            <a:chOff x="147" y="3385"/>
            <a:chExt cx="5466" cy="863"/>
          </a:xfrm>
        </p:grpSpPr>
        <p:sp>
          <p:nvSpPr>
            <p:cNvPr id="71739" name="Rectangle 47" descr="Водяные капли">
              <a:extLst>
                <a:ext uri="{FF2B5EF4-FFF2-40B4-BE49-F238E27FC236}">
                  <a16:creationId xmlns:a16="http://schemas.microsoft.com/office/drawing/2014/main" id="{8F5EFDDF-CC84-4828-8A10-FE367F5C15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" y="3385"/>
              <a:ext cx="5466" cy="8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71740" name="AutoShape 48">
              <a:extLst>
                <a:ext uri="{FF2B5EF4-FFF2-40B4-BE49-F238E27FC236}">
                  <a16:creationId xmlns:a16="http://schemas.microsoft.com/office/drawing/2014/main" id="{F5AEFE77-D25F-4CE1-86D7-10843277D7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3601"/>
              <a:ext cx="1659" cy="407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C00000"/>
                  </a:solidFill>
                  <a:latin typeface="Proxima Nova"/>
                </a:rPr>
                <a:t>Группы ЧС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C00000"/>
                  </a:solidFill>
                  <a:latin typeface="Proxima Nova"/>
                </a:rPr>
                <a:t>биолого-социального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C00000"/>
                  </a:solidFill>
                  <a:latin typeface="Proxima Nova"/>
                </a:rPr>
                <a:t>характера</a:t>
              </a:r>
              <a:endParaRPr lang="en-US" altLang="ru-RU" sz="1600" b="1" dirty="0">
                <a:solidFill>
                  <a:srgbClr val="C00000"/>
                </a:solidFill>
                <a:latin typeface="Proxima Nova"/>
              </a:endParaRPr>
            </a:p>
          </p:txBody>
        </p:sp>
        <p:sp>
          <p:nvSpPr>
            <p:cNvPr id="71741" name="Rectangle 49">
              <a:extLst>
                <a:ext uri="{FF2B5EF4-FFF2-40B4-BE49-F238E27FC236}">
                  <a16:creationId xmlns:a16="http://schemas.microsoft.com/office/drawing/2014/main" id="{3AF04B70-BD54-411F-92E8-31507D4CD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3643"/>
              <a:ext cx="1082" cy="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rgbClr val="002060"/>
                  </a:solidFill>
                  <a:latin typeface="Proxima Nova"/>
                </a:rPr>
                <a:t>Источники ЧС</a:t>
              </a:r>
              <a:endParaRPr lang="en-US" altLang="ru-RU" sz="1600" dirty="0">
                <a:solidFill>
                  <a:srgbClr val="002060"/>
                </a:solidFill>
                <a:latin typeface="Proxima Nova"/>
              </a:endParaRPr>
            </a:p>
          </p:txBody>
        </p:sp>
      </p:grpSp>
      <p:grpSp>
        <p:nvGrpSpPr>
          <p:cNvPr id="71685" name="Group 70">
            <a:extLst>
              <a:ext uri="{FF2B5EF4-FFF2-40B4-BE49-F238E27FC236}">
                <a16:creationId xmlns:a16="http://schemas.microsoft.com/office/drawing/2014/main" id="{141AD634-D69D-41BD-8F72-619CAB945027}"/>
              </a:ext>
            </a:extLst>
          </p:cNvPr>
          <p:cNvGrpSpPr>
            <a:grpSpLocks/>
          </p:cNvGrpSpPr>
          <p:nvPr/>
        </p:nvGrpSpPr>
        <p:grpSpPr bwMode="auto">
          <a:xfrm>
            <a:off x="378620" y="962658"/>
            <a:ext cx="5357110" cy="3886148"/>
            <a:chOff x="147" y="663"/>
            <a:chExt cx="2688" cy="2665"/>
          </a:xfrm>
        </p:grpSpPr>
        <p:sp>
          <p:nvSpPr>
            <p:cNvPr id="71736" name="Rectangle 59" descr="Водяные капли">
              <a:extLst>
                <a:ext uri="{FF2B5EF4-FFF2-40B4-BE49-F238E27FC236}">
                  <a16:creationId xmlns:a16="http://schemas.microsoft.com/office/drawing/2014/main" id="{820ADF2A-CDCA-48BD-A913-37E02526B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" y="663"/>
              <a:ext cx="2688" cy="266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1800">
                <a:latin typeface="Arial" panose="020B0604020202020204" pitchFamily="34" charset="0"/>
              </a:endParaRPr>
            </a:p>
          </p:txBody>
        </p:sp>
        <p:sp>
          <p:nvSpPr>
            <p:cNvPr id="71737" name="Rectangle 60">
              <a:extLst>
                <a:ext uri="{FF2B5EF4-FFF2-40B4-BE49-F238E27FC236}">
                  <a16:creationId xmlns:a16="http://schemas.microsoft.com/office/drawing/2014/main" id="{7C9AA152-F707-434F-AAE3-545C15DC6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3" y="1061"/>
              <a:ext cx="1344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600" dirty="0">
                  <a:solidFill>
                    <a:srgbClr val="002060"/>
                  </a:solidFill>
                  <a:latin typeface="Proxima Nova"/>
                </a:rPr>
                <a:t>Источники  ЧС</a:t>
              </a:r>
              <a:endParaRPr lang="en-US" altLang="ru-RU" sz="1600" dirty="0">
                <a:solidFill>
                  <a:srgbClr val="002060"/>
                </a:solidFill>
                <a:latin typeface="Proxima Nova"/>
              </a:endParaRPr>
            </a:p>
          </p:txBody>
        </p:sp>
        <p:sp>
          <p:nvSpPr>
            <p:cNvPr id="71738" name="AutoShape 69">
              <a:extLst>
                <a:ext uri="{FF2B5EF4-FFF2-40B4-BE49-F238E27FC236}">
                  <a16:creationId xmlns:a16="http://schemas.microsoft.com/office/drawing/2014/main" id="{66376197-950C-4A57-B7D0-A9B04D9485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" y="725"/>
              <a:ext cx="2004" cy="273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C00000"/>
                  </a:solidFill>
                  <a:latin typeface="Proxima Nova"/>
                </a:rPr>
                <a:t>Группы ЧС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600" b="1" dirty="0">
                  <a:solidFill>
                    <a:srgbClr val="C00000"/>
                  </a:solidFill>
                  <a:latin typeface="Proxima Nova"/>
                </a:rPr>
                <a:t>техногенного  характера</a:t>
              </a:r>
              <a:endParaRPr lang="en-US" altLang="ru-RU" sz="1600" b="1" dirty="0">
                <a:solidFill>
                  <a:srgbClr val="C00000"/>
                </a:solidFill>
                <a:latin typeface="Proxima Nova"/>
              </a:endParaRPr>
            </a:p>
          </p:txBody>
        </p:sp>
      </p:grpSp>
      <p:sp>
        <p:nvSpPr>
          <p:cNvPr id="71686" name="Rectangle 84">
            <a:extLst>
              <a:ext uri="{FF2B5EF4-FFF2-40B4-BE49-F238E27FC236}">
                <a16:creationId xmlns:a16="http://schemas.microsoft.com/office/drawing/2014/main" id="{19934A01-677A-451C-A6B4-BDEA2F55F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426" y="1988329"/>
            <a:ext cx="2370131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Аварии  и  катастрофы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 на РОО (с выбросом РВ)</a:t>
            </a:r>
            <a:endParaRPr lang="en-US" altLang="ru-RU" sz="1400" dirty="0">
              <a:latin typeface="Proxima Nova"/>
            </a:endParaRPr>
          </a:p>
        </p:txBody>
      </p:sp>
      <p:sp>
        <p:nvSpPr>
          <p:cNvPr id="290901" name="Rectangle 85">
            <a:extLst>
              <a:ext uri="{FF2B5EF4-FFF2-40B4-BE49-F238E27FC236}">
                <a16:creationId xmlns:a16="http://schemas.microsoft.com/office/drawing/2014/main" id="{C5E5DD79-DD6A-4589-927C-E48FB9CB2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90" y="2013745"/>
            <a:ext cx="2370131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Proxima Nova"/>
              </a:rPr>
              <a:t>Аварии  и  катастрофы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Proxima Nova"/>
              </a:rPr>
              <a:t> на  ХОО</a:t>
            </a:r>
          </a:p>
        </p:txBody>
      </p:sp>
      <p:sp>
        <p:nvSpPr>
          <p:cNvPr id="290902" name="Rectangle 86">
            <a:extLst>
              <a:ext uri="{FF2B5EF4-FFF2-40B4-BE49-F238E27FC236}">
                <a16:creationId xmlns:a16="http://schemas.microsoft.com/office/drawing/2014/main" id="{D871FB0D-721A-497D-8EE2-311E70745A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425" y="2723288"/>
            <a:ext cx="2370131" cy="564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Proxima Nova"/>
              </a:rPr>
              <a:t>Аварии и катастрофы</a:t>
            </a:r>
          </a:p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Proxima Nova"/>
              </a:rPr>
              <a:t> на ПВО</a:t>
            </a:r>
          </a:p>
        </p:txBody>
      </p:sp>
      <p:sp>
        <p:nvSpPr>
          <p:cNvPr id="71693" name="Rectangle 87">
            <a:extLst>
              <a:ext uri="{FF2B5EF4-FFF2-40B4-BE49-F238E27FC236}">
                <a16:creationId xmlns:a16="http://schemas.microsoft.com/office/drawing/2014/main" id="{51E41A06-C15B-4097-827E-7C5337EC3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302" y="2711362"/>
            <a:ext cx="2364419" cy="576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Аварии  и  катастрофы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 на  ГТОО (плотинах)</a:t>
            </a:r>
          </a:p>
        </p:txBody>
      </p:sp>
      <p:sp>
        <p:nvSpPr>
          <p:cNvPr id="71694" name="Rectangle 88">
            <a:extLst>
              <a:ext uri="{FF2B5EF4-FFF2-40B4-BE49-F238E27FC236}">
                <a16:creationId xmlns:a16="http://schemas.microsoft.com/office/drawing/2014/main" id="{999D375A-AD65-45B0-B227-51047B83B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425" y="3381175"/>
            <a:ext cx="2370131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Аварии  на  коммун.-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энергетических  сетях</a:t>
            </a:r>
            <a:endParaRPr lang="en-US" altLang="ru-RU" sz="1400" dirty="0">
              <a:latin typeface="Proxima Nova"/>
            </a:endParaRPr>
          </a:p>
        </p:txBody>
      </p:sp>
      <p:sp>
        <p:nvSpPr>
          <p:cNvPr id="290905" name="Rectangle 89">
            <a:extLst>
              <a:ext uri="{FF2B5EF4-FFF2-40B4-BE49-F238E27FC236}">
                <a16:creationId xmlns:a16="http://schemas.microsoft.com/office/drawing/2014/main" id="{C4C4BDB6-1C48-4325-8C85-36A600DB7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90" y="3408369"/>
            <a:ext cx="2364419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Proxima Nova"/>
              </a:rPr>
              <a:t>Аварии  и  катастрофы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latin typeface="Proxima Nova"/>
              </a:rPr>
              <a:t> на  транспорте</a:t>
            </a:r>
            <a:endParaRPr lang="en-US" altLang="ru-RU" sz="1400" dirty="0">
              <a:latin typeface="Proxima Nova"/>
            </a:endParaRPr>
          </a:p>
        </p:txBody>
      </p:sp>
      <p:sp>
        <p:nvSpPr>
          <p:cNvPr id="71698" name="Rectangle 90">
            <a:extLst>
              <a:ext uri="{FF2B5EF4-FFF2-40B4-BE49-F238E27FC236}">
                <a16:creationId xmlns:a16="http://schemas.microsoft.com/office/drawing/2014/main" id="{8257AEE4-4D03-4AF9-B07F-7B29D0495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425" y="4098614"/>
            <a:ext cx="2370131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Аварии  и  катастрофы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 с  выбросом БОВ</a:t>
            </a:r>
            <a:endParaRPr lang="en-US" altLang="ru-RU" sz="1400" dirty="0">
              <a:latin typeface="Proxima Nova"/>
            </a:endParaRPr>
          </a:p>
        </p:txBody>
      </p:sp>
      <p:sp>
        <p:nvSpPr>
          <p:cNvPr id="71699" name="Rectangle 91">
            <a:extLst>
              <a:ext uri="{FF2B5EF4-FFF2-40B4-BE49-F238E27FC236}">
                <a16:creationId xmlns:a16="http://schemas.microsoft.com/office/drawing/2014/main" id="{D770B0F5-353A-4B66-8469-B835A5155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590" y="4098614"/>
            <a:ext cx="2364419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Обрушение  зданий</a:t>
            </a:r>
          </a:p>
          <a:p>
            <a:pPr algn="ctr" eaLnBrk="1" hangingPunct="1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и  сооружений</a:t>
            </a:r>
            <a:endParaRPr lang="en-US" altLang="ru-RU" sz="1400" dirty="0">
              <a:latin typeface="Proxima Nova"/>
            </a:endParaRPr>
          </a:p>
        </p:txBody>
      </p:sp>
      <p:grpSp>
        <p:nvGrpSpPr>
          <p:cNvPr id="71700" name="Group 121">
            <a:extLst>
              <a:ext uri="{FF2B5EF4-FFF2-40B4-BE49-F238E27FC236}">
                <a16:creationId xmlns:a16="http://schemas.microsoft.com/office/drawing/2014/main" id="{F4119443-21F1-475C-836E-A5D029BCB02F}"/>
              </a:ext>
            </a:extLst>
          </p:cNvPr>
          <p:cNvGrpSpPr>
            <a:grpSpLocks/>
          </p:cNvGrpSpPr>
          <p:nvPr/>
        </p:nvGrpSpPr>
        <p:grpSpPr bwMode="auto">
          <a:xfrm>
            <a:off x="6942836" y="4313306"/>
            <a:ext cx="4702862" cy="457200"/>
            <a:chOff x="2852" y="2967"/>
            <a:chExt cx="2680" cy="288"/>
          </a:xfrm>
        </p:grpSpPr>
        <p:sp>
          <p:nvSpPr>
            <p:cNvPr id="290910" name="Rectangle 94">
              <a:extLst>
                <a:ext uri="{FF2B5EF4-FFF2-40B4-BE49-F238E27FC236}">
                  <a16:creationId xmlns:a16="http://schemas.microsoft.com/office/drawing/2014/main" id="{70526633-BD99-47D9-904D-201145E19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" y="2967"/>
              <a:ext cx="1011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400" dirty="0">
                  <a:latin typeface="Proxima Nova"/>
                </a:rPr>
                <a:t>Природные </a:t>
              </a:r>
            </a:p>
            <a:p>
              <a:pPr algn="ctr" eaLnBrk="1" hangingPunct="1">
                <a:defRPr/>
              </a:pPr>
              <a:r>
                <a:rPr lang="ru-RU" sz="1400" dirty="0">
                  <a:latin typeface="Proxima Nova"/>
                </a:rPr>
                <a:t>пожары</a:t>
              </a:r>
              <a:endParaRPr lang="en-US" sz="1400" dirty="0">
                <a:latin typeface="Proxima Nova"/>
              </a:endParaRPr>
            </a:p>
          </p:txBody>
        </p:sp>
        <p:sp>
          <p:nvSpPr>
            <p:cNvPr id="71734" name="Rectangle 100">
              <a:extLst>
                <a:ext uri="{FF2B5EF4-FFF2-40B4-BE49-F238E27FC236}">
                  <a16:creationId xmlns:a16="http://schemas.microsoft.com/office/drawing/2014/main" id="{D5AE1B32-B008-49B9-ACBC-B28F7388B6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" y="2967"/>
              <a:ext cx="1400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Лесные, торфяные,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степные, луговые </a:t>
              </a:r>
              <a:endParaRPr lang="en-US" altLang="ru-RU" sz="1400" dirty="0">
                <a:latin typeface="Proxima Nova"/>
              </a:endParaRPr>
            </a:p>
          </p:txBody>
        </p:sp>
      </p:grpSp>
      <p:grpSp>
        <p:nvGrpSpPr>
          <p:cNvPr id="71701" name="Group 122">
            <a:extLst>
              <a:ext uri="{FF2B5EF4-FFF2-40B4-BE49-F238E27FC236}">
                <a16:creationId xmlns:a16="http://schemas.microsoft.com/office/drawing/2014/main" id="{A2C9D33C-7E9A-471B-B0AA-F66171FC387E}"/>
              </a:ext>
            </a:extLst>
          </p:cNvPr>
          <p:cNvGrpSpPr>
            <a:grpSpLocks/>
          </p:cNvGrpSpPr>
          <p:nvPr/>
        </p:nvGrpSpPr>
        <p:grpSpPr bwMode="auto">
          <a:xfrm>
            <a:off x="6931224" y="3673398"/>
            <a:ext cx="4751250" cy="495300"/>
            <a:chOff x="3015" y="2615"/>
            <a:chExt cx="2441" cy="312"/>
          </a:xfrm>
        </p:grpSpPr>
        <p:sp>
          <p:nvSpPr>
            <p:cNvPr id="290911" name="Rectangle 95">
              <a:extLst>
                <a:ext uri="{FF2B5EF4-FFF2-40B4-BE49-F238E27FC236}">
                  <a16:creationId xmlns:a16="http://schemas.microsoft.com/office/drawing/2014/main" id="{36E4E5B7-E441-4796-ADC5-C4F19F9FB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5" y="2639"/>
              <a:ext cx="912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400" dirty="0">
                  <a:latin typeface="Proxima Nova"/>
                </a:rPr>
                <a:t>Гидрологи-</a:t>
              </a:r>
            </a:p>
            <a:p>
              <a:pPr algn="ctr" eaLnBrk="1" hangingPunct="1">
                <a:defRPr/>
              </a:pPr>
              <a:r>
                <a:rPr lang="ru-RU" sz="1400" dirty="0">
                  <a:latin typeface="Proxima Nova"/>
                </a:rPr>
                <a:t>ческие</a:t>
              </a:r>
              <a:endParaRPr lang="en-US" sz="1400" dirty="0">
                <a:latin typeface="Proxima Nova"/>
              </a:endParaRPr>
            </a:p>
          </p:txBody>
        </p:sp>
        <p:sp>
          <p:nvSpPr>
            <p:cNvPr id="71729" name="Rectangle 99">
              <a:extLst>
                <a:ext uri="{FF2B5EF4-FFF2-40B4-BE49-F238E27FC236}">
                  <a16:creationId xmlns:a16="http://schemas.microsoft.com/office/drawing/2014/main" id="{18609530-3941-4400-860B-E2AE3F56A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" y="2615"/>
              <a:ext cx="1281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Наводнения, заторы,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зажоры, цунами</a:t>
              </a:r>
              <a:endParaRPr lang="en-US" altLang="ru-RU" sz="1400" dirty="0">
                <a:latin typeface="Proxima Nova"/>
              </a:endParaRPr>
            </a:p>
          </p:txBody>
        </p:sp>
      </p:grpSp>
      <p:grpSp>
        <p:nvGrpSpPr>
          <p:cNvPr id="71702" name="Group 123">
            <a:extLst>
              <a:ext uri="{FF2B5EF4-FFF2-40B4-BE49-F238E27FC236}">
                <a16:creationId xmlns:a16="http://schemas.microsoft.com/office/drawing/2014/main" id="{614BAD37-F033-4579-BAC1-B084E1313185}"/>
              </a:ext>
            </a:extLst>
          </p:cNvPr>
          <p:cNvGrpSpPr>
            <a:grpSpLocks/>
          </p:cNvGrpSpPr>
          <p:nvPr/>
        </p:nvGrpSpPr>
        <p:grpSpPr bwMode="auto">
          <a:xfrm>
            <a:off x="6942902" y="2990593"/>
            <a:ext cx="4715907" cy="484188"/>
            <a:chOff x="3379" y="1948"/>
            <a:chExt cx="2857" cy="305"/>
          </a:xfrm>
        </p:grpSpPr>
        <p:sp>
          <p:nvSpPr>
            <p:cNvPr id="290912" name="Rectangle 96">
              <a:extLst>
                <a:ext uri="{FF2B5EF4-FFF2-40B4-BE49-F238E27FC236}">
                  <a16:creationId xmlns:a16="http://schemas.microsoft.com/office/drawing/2014/main" id="{DB624A37-3A7D-4461-A67B-D122625A3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9" y="1965"/>
              <a:ext cx="1075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400" dirty="0">
                  <a:latin typeface="Arial" charset="0"/>
                </a:rPr>
                <a:t>Метеорологи-</a:t>
              </a:r>
            </a:p>
            <a:p>
              <a:pPr algn="ctr" eaLnBrk="1" hangingPunct="1">
                <a:defRPr/>
              </a:pPr>
              <a:r>
                <a:rPr lang="ru-RU" sz="1400" dirty="0">
                  <a:latin typeface="Arial" charset="0"/>
                </a:rPr>
                <a:t>ческие</a:t>
              </a:r>
              <a:endParaRPr lang="en-US" sz="1400" dirty="0">
                <a:latin typeface="Arial" charset="0"/>
              </a:endParaRPr>
            </a:p>
          </p:txBody>
        </p:sp>
        <p:sp>
          <p:nvSpPr>
            <p:cNvPr id="71724" name="Rectangle 98">
              <a:extLst>
                <a:ext uri="{FF2B5EF4-FFF2-40B4-BE49-F238E27FC236}">
                  <a16:creationId xmlns:a16="http://schemas.microsoft.com/office/drawing/2014/main" id="{9FD026ED-2F7C-418B-A9A9-4C54262C9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1948"/>
              <a:ext cx="1518" cy="2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Arial" panose="020B0604020202020204" pitchFamily="34" charset="0"/>
                </a:rPr>
                <a:t>Ураганы, бури,</a:t>
              </a:r>
            </a:p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Arial" panose="020B0604020202020204" pitchFamily="34" charset="0"/>
                </a:rPr>
                <a:t>смерчи, грозы</a:t>
              </a:r>
              <a:endParaRPr lang="en-US" altLang="ru-RU" sz="1400" dirty="0">
                <a:latin typeface="Arial" panose="020B0604020202020204" pitchFamily="34" charset="0"/>
              </a:endParaRPr>
            </a:p>
          </p:txBody>
        </p:sp>
      </p:grpSp>
      <p:sp>
        <p:nvSpPr>
          <p:cNvPr id="290909" name="Rectangle 93">
            <a:extLst>
              <a:ext uri="{FF2B5EF4-FFF2-40B4-BE49-F238E27FC236}">
                <a16:creationId xmlns:a16="http://schemas.microsoft.com/office/drawing/2014/main" id="{F6B9D0CD-9028-4557-AFC9-8190883355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9213" y="2185406"/>
            <a:ext cx="1774513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ru-RU" sz="1400" dirty="0">
                <a:latin typeface="Proxima Nova"/>
              </a:rPr>
              <a:t>Геологические</a:t>
            </a:r>
            <a:endParaRPr lang="en-US" sz="1400" dirty="0">
              <a:latin typeface="Proxima Nova"/>
            </a:endParaRPr>
          </a:p>
        </p:txBody>
      </p:sp>
      <p:sp>
        <p:nvSpPr>
          <p:cNvPr id="71704" name="Rectangle 106">
            <a:extLst>
              <a:ext uri="{FF2B5EF4-FFF2-40B4-BE49-F238E27FC236}">
                <a16:creationId xmlns:a16="http://schemas.microsoft.com/office/drawing/2014/main" id="{01BA402A-BBC2-4F97-A6DE-315811DF5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0242" y="2040340"/>
            <a:ext cx="2505455" cy="7473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Землетрясения,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извержения вулканов,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 оползни, сели,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Proxima Nova"/>
              </a:rPr>
              <a:t>снежные лавины </a:t>
            </a:r>
            <a:endParaRPr lang="en-US" altLang="ru-RU" sz="1400" dirty="0">
              <a:latin typeface="Proxima Nova"/>
            </a:endParaRPr>
          </a:p>
        </p:txBody>
      </p:sp>
      <p:grpSp>
        <p:nvGrpSpPr>
          <p:cNvPr id="71705" name="Group 118">
            <a:extLst>
              <a:ext uri="{FF2B5EF4-FFF2-40B4-BE49-F238E27FC236}">
                <a16:creationId xmlns:a16="http://schemas.microsoft.com/office/drawing/2014/main" id="{44F5DF93-E2A4-4701-B7DD-76C813FEB9B6}"/>
              </a:ext>
            </a:extLst>
          </p:cNvPr>
          <p:cNvGrpSpPr>
            <a:grpSpLocks/>
          </p:cNvGrpSpPr>
          <p:nvPr/>
        </p:nvGrpSpPr>
        <p:grpSpPr bwMode="auto">
          <a:xfrm>
            <a:off x="7162834" y="5014914"/>
            <a:ext cx="4535487" cy="322263"/>
            <a:chOff x="2599" y="3500"/>
            <a:chExt cx="2857" cy="203"/>
          </a:xfrm>
        </p:grpSpPr>
        <p:sp>
          <p:nvSpPr>
            <p:cNvPr id="71714" name="Rectangle 109">
              <a:extLst>
                <a:ext uri="{FF2B5EF4-FFF2-40B4-BE49-F238E27FC236}">
                  <a16:creationId xmlns:a16="http://schemas.microsoft.com/office/drawing/2014/main" id="{FAB7F2BB-72ED-46F8-80A6-5047815EC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3" y="3507"/>
              <a:ext cx="1203" cy="1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Эпидемии</a:t>
              </a:r>
              <a:endParaRPr lang="en-US" altLang="ru-RU" sz="1400" dirty="0">
                <a:latin typeface="Proxima Nova"/>
              </a:endParaRPr>
            </a:p>
          </p:txBody>
        </p:sp>
        <p:sp>
          <p:nvSpPr>
            <p:cNvPr id="71715" name="Rectangle 112">
              <a:extLst>
                <a:ext uri="{FF2B5EF4-FFF2-40B4-BE49-F238E27FC236}">
                  <a16:creationId xmlns:a16="http://schemas.microsoft.com/office/drawing/2014/main" id="{98670338-05AE-49CE-BF77-DBDCE3B2A0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9" y="3500"/>
              <a:ext cx="1264" cy="1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Заболевания людей</a:t>
              </a:r>
              <a:endParaRPr lang="en-US" altLang="ru-RU" sz="1400" dirty="0">
                <a:latin typeface="Proxima Nova"/>
              </a:endParaRPr>
            </a:p>
          </p:txBody>
        </p:sp>
      </p:grpSp>
      <p:grpSp>
        <p:nvGrpSpPr>
          <p:cNvPr id="71706" name="Group 119">
            <a:extLst>
              <a:ext uri="{FF2B5EF4-FFF2-40B4-BE49-F238E27FC236}">
                <a16:creationId xmlns:a16="http://schemas.microsoft.com/office/drawing/2014/main" id="{DADB19D0-9FE1-41D2-A5E3-530716C284C7}"/>
              </a:ext>
            </a:extLst>
          </p:cNvPr>
          <p:cNvGrpSpPr>
            <a:grpSpLocks/>
          </p:cNvGrpSpPr>
          <p:nvPr/>
        </p:nvGrpSpPr>
        <p:grpSpPr bwMode="auto">
          <a:xfrm>
            <a:off x="7156659" y="5402136"/>
            <a:ext cx="4502150" cy="327025"/>
            <a:chOff x="2629" y="3701"/>
            <a:chExt cx="2836" cy="206"/>
          </a:xfrm>
        </p:grpSpPr>
        <p:sp>
          <p:nvSpPr>
            <p:cNvPr id="71711" name="Rectangle 110">
              <a:extLst>
                <a:ext uri="{FF2B5EF4-FFF2-40B4-BE49-F238E27FC236}">
                  <a16:creationId xmlns:a16="http://schemas.microsoft.com/office/drawing/2014/main" id="{3A1DB977-C8BB-4E6B-9586-1B454B31A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3711"/>
              <a:ext cx="1178" cy="1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Эпизоотии</a:t>
              </a:r>
              <a:endParaRPr lang="en-US" altLang="ru-RU" sz="1400" dirty="0">
                <a:latin typeface="Proxima Nova"/>
              </a:endParaRPr>
            </a:p>
          </p:txBody>
        </p:sp>
        <p:sp>
          <p:nvSpPr>
            <p:cNvPr id="71712" name="Rectangle 113">
              <a:extLst>
                <a:ext uri="{FF2B5EF4-FFF2-40B4-BE49-F238E27FC236}">
                  <a16:creationId xmlns:a16="http://schemas.microsoft.com/office/drawing/2014/main" id="{9CC038EF-6532-4DE8-A823-4B7AEDB0F5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9" y="3701"/>
              <a:ext cx="1264" cy="1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Заболевания животных</a:t>
              </a:r>
              <a:endParaRPr lang="en-US" altLang="ru-RU" sz="1400" dirty="0">
                <a:latin typeface="Proxima Nova"/>
              </a:endParaRPr>
            </a:p>
          </p:txBody>
        </p:sp>
      </p:grpSp>
      <p:grpSp>
        <p:nvGrpSpPr>
          <p:cNvPr id="71707" name="Group 120">
            <a:extLst>
              <a:ext uri="{FF2B5EF4-FFF2-40B4-BE49-F238E27FC236}">
                <a16:creationId xmlns:a16="http://schemas.microsoft.com/office/drawing/2014/main" id="{67BCF7AC-24D8-4303-9AB2-28D09719AAAE}"/>
              </a:ext>
            </a:extLst>
          </p:cNvPr>
          <p:cNvGrpSpPr>
            <a:grpSpLocks/>
          </p:cNvGrpSpPr>
          <p:nvPr/>
        </p:nvGrpSpPr>
        <p:grpSpPr bwMode="auto">
          <a:xfrm>
            <a:off x="7156510" y="5790774"/>
            <a:ext cx="4525963" cy="311150"/>
            <a:chOff x="2608" y="3960"/>
            <a:chExt cx="2851" cy="196"/>
          </a:xfrm>
        </p:grpSpPr>
        <p:sp>
          <p:nvSpPr>
            <p:cNvPr id="71708" name="Rectangle 111">
              <a:extLst>
                <a:ext uri="{FF2B5EF4-FFF2-40B4-BE49-F238E27FC236}">
                  <a16:creationId xmlns:a16="http://schemas.microsoft.com/office/drawing/2014/main" id="{CF859B89-1E49-441F-8C8F-443BDBF33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" y="3960"/>
              <a:ext cx="1203" cy="1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Эпифитотии</a:t>
              </a:r>
              <a:endParaRPr lang="en-US" altLang="ru-RU" sz="1400" dirty="0">
                <a:latin typeface="Proxima Nova"/>
              </a:endParaRPr>
            </a:p>
          </p:txBody>
        </p:sp>
        <p:sp>
          <p:nvSpPr>
            <p:cNvPr id="71709" name="Rectangle 114">
              <a:extLst>
                <a:ext uri="{FF2B5EF4-FFF2-40B4-BE49-F238E27FC236}">
                  <a16:creationId xmlns:a16="http://schemas.microsoft.com/office/drawing/2014/main" id="{0DB10F28-30A8-45D2-9244-146A6D6D02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8" y="3960"/>
              <a:ext cx="1264" cy="19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  <a:spcBef>
                  <a:spcPct val="0"/>
                </a:spcBef>
                <a:buFontTx/>
                <a:buNone/>
              </a:pPr>
              <a:r>
                <a:rPr lang="ru-RU" altLang="ru-RU" sz="1400" dirty="0">
                  <a:latin typeface="Proxima Nova"/>
                </a:rPr>
                <a:t>Заболевания растений</a:t>
              </a:r>
              <a:endParaRPr lang="en-US" altLang="ru-RU" sz="1400" dirty="0">
                <a:latin typeface="Proxima Nova"/>
              </a:endParaRPr>
            </a:p>
          </p:txBody>
        </p:sp>
      </p:grp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descr="12">
            <a:extLst>
              <a:ext uri="{FF2B5EF4-FFF2-40B4-BE49-F238E27FC236}">
                <a16:creationId xmlns:a16="http://schemas.microsoft.com/office/drawing/2014/main" id="{0BD58352-2B7D-4BAB-8D93-72A60935D2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977" y="4671589"/>
            <a:ext cx="2610197" cy="127319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7413" name="Picture 5" descr="Radio_2">
            <a:extLst>
              <a:ext uri="{FF2B5EF4-FFF2-40B4-BE49-F238E27FC236}">
                <a16:creationId xmlns:a16="http://schemas.microsoft.com/office/drawing/2014/main" id="{C61AC7A4-D3C7-47AD-B66E-B31F5C1495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0977" y="2837470"/>
            <a:ext cx="2587440" cy="1241613"/>
          </a:xfr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14" name="Rectangle 6" descr="p12">
            <a:extLst>
              <a:ext uri="{FF2B5EF4-FFF2-40B4-BE49-F238E27FC236}">
                <a16:creationId xmlns:a16="http://schemas.microsoft.com/office/drawing/2014/main" id="{5B1D992B-85CB-4703-B6F1-638A3F3AA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54" y="2756835"/>
            <a:ext cx="2766198" cy="1322248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5" name="Rectangle 7" descr="4">
            <a:extLst>
              <a:ext uri="{FF2B5EF4-FFF2-40B4-BE49-F238E27FC236}">
                <a16:creationId xmlns:a16="http://schemas.microsoft.com/office/drawing/2014/main" id="{EF4A002A-8494-4ED4-A6FB-C2BECD002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54" y="1131497"/>
            <a:ext cx="2766198" cy="1202061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6" name="Rectangle 8" descr="FOTO21">
            <a:extLst>
              <a:ext uri="{FF2B5EF4-FFF2-40B4-BE49-F238E27FC236}">
                <a16:creationId xmlns:a16="http://schemas.microsoft.com/office/drawing/2014/main" id="{4468D180-5036-46BE-8289-E6476EAE1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0977" y="1131497"/>
            <a:ext cx="2587440" cy="1196144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7" name="Rectangle 9" descr="l54">
            <a:extLst>
              <a:ext uri="{FF2B5EF4-FFF2-40B4-BE49-F238E27FC236}">
                <a16:creationId xmlns:a16="http://schemas.microsoft.com/office/drawing/2014/main" id="{18451FC6-BD39-478A-A2CE-F8E38831D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24" y="4651006"/>
            <a:ext cx="2701461" cy="1314362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325254" y="2328634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6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Механический</a:t>
            </a:r>
          </a:p>
        </p:txBody>
      </p:sp>
      <p:sp>
        <p:nvSpPr>
          <p:cNvPr id="20" name="Скругленный прямоугольник 12">
            <a:extLst>
              <a:ext uri="{FF2B5EF4-FFF2-40B4-BE49-F238E27FC236}">
                <a16:creationId xmlns:a16="http://schemas.microsoft.com/office/drawing/2014/main" id="{FD52E0D6-CED6-4253-A569-DE7518D9639A}"/>
              </a:ext>
            </a:extLst>
          </p:cNvPr>
          <p:cNvSpPr/>
          <p:nvPr/>
        </p:nvSpPr>
        <p:spPr bwMode="auto">
          <a:xfrm>
            <a:off x="247984" y="4085096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6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Химический</a:t>
            </a:r>
          </a:p>
        </p:txBody>
      </p:sp>
      <p:sp>
        <p:nvSpPr>
          <p:cNvPr id="21" name="Скругленный прямоугольник 12">
            <a:extLst>
              <a:ext uri="{FF2B5EF4-FFF2-40B4-BE49-F238E27FC236}">
                <a16:creationId xmlns:a16="http://schemas.microsoft.com/office/drawing/2014/main" id="{7D7B25D5-2FA6-4ED4-A2BE-A2E3FAB4ECBB}"/>
              </a:ext>
            </a:extLst>
          </p:cNvPr>
          <p:cNvSpPr/>
          <p:nvPr/>
        </p:nvSpPr>
        <p:spPr bwMode="auto">
          <a:xfrm>
            <a:off x="9062317" y="6055579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6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Биологический</a:t>
            </a:r>
          </a:p>
        </p:txBody>
      </p:sp>
      <p:sp>
        <p:nvSpPr>
          <p:cNvPr id="22" name="Скругленный прямоугольник 12">
            <a:extLst>
              <a:ext uri="{FF2B5EF4-FFF2-40B4-BE49-F238E27FC236}">
                <a16:creationId xmlns:a16="http://schemas.microsoft.com/office/drawing/2014/main" id="{6D42404E-74F7-4484-9E57-18A220B2CBC2}"/>
              </a:ext>
            </a:extLst>
          </p:cNvPr>
          <p:cNvSpPr/>
          <p:nvPr/>
        </p:nvSpPr>
        <p:spPr bwMode="auto">
          <a:xfrm>
            <a:off x="9209552" y="2255065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6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Термический</a:t>
            </a:r>
          </a:p>
        </p:txBody>
      </p:sp>
      <p:sp>
        <p:nvSpPr>
          <p:cNvPr id="23" name="Скругленный прямоугольник 12">
            <a:extLst>
              <a:ext uri="{FF2B5EF4-FFF2-40B4-BE49-F238E27FC236}">
                <a16:creationId xmlns:a16="http://schemas.microsoft.com/office/drawing/2014/main" id="{E39937BA-453D-4BFC-AAB7-56A8F4FBF591}"/>
              </a:ext>
            </a:extLst>
          </p:cNvPr>
          <p:cNvSpPr/>
          <p:nvPr/>
        </p:nvSpPr>
        <p:spPr bwMode="auto">
          <a:xfrm>
            <a:off x="9209553" y="4079083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6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Радиационный</a:t>
            </a:r>
          </a:p>
        </p:txBody>
      </p:sp>
      <p:sp>
        <p:nvSpPr>
          <p:cNvPr id="24" name="Скругленный прямоугольник 12">
            <a:extLst>
              <a:ext uri="{FF2B5EF4-FFF2-40B4-BE49-F238E27FC236}">
                <a16:creationId xmlns:a16="http://schemas.microsoft.com/office/drawing/2014/main" id="{BC673496-143C-42BE-AD41-44900146C4B0}"/>
              </a:ext>
            </a:extLst>
          </p:cNvPr>
          <p:cNvSpPr/>
          <p:nvPr/>
        </p:nvSpPr>
        <p:spPr bwMode="auto">
          <a:xfrm>
            <a:off x="215615" y="6055579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6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Психоэмоциональный</a:t>
            </a:r>
          </a:p>
        </p:txBody>
      </p:sp>
      <p:sp>
        <p:nvSpPr>
          <p:cNvPr id="25" name="Скругленный прямоугольник 3">
            <a:extLst>
              <a:ext uri="{FF2B5EF4-FFF2-40B4-BE49-F238E27FC236}">
                <a16:creationId xmlns:a16="http://schemas.microsoft.com/office/drawing/2014/main" id="{D83061E9-9C32-4A23-8E4F-FC60F73E1E02}"/>
              </a:ext>
            </a:extLst>
          </p:cNvPr>
          <p:cNvSpPr/>
          <p:nvPr/>
        </p:nvSpPr>
        <p:spPr>
          <a:xfrm>
            <a:off x="2535703" y="31647"/>
            <a:ext cx="6673850" cy="703163"/>
          </a:xfrm>
          <a:prstGeom prst="roundRect">
            <a:avLst>
              <a:gd name="adj" fmla="val 2033"/>
            </a:avLst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0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Поражающие факторы возникающие при ЧС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A99F22-D19B-4A8E-BF6A-F6EEA6B63F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956" y="1049635"/>
            <a:ext cx="2506145" cy="1635123"/>
          </a:xfrm>
          <a:prstGeom prst="rect">
            <a:avLst/>
          </a:prstGeom>
        </p:spPr>
      </p:pic>
      <p:sp>
        <p:nvSpPr>
          <p:cNvPr id="1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3228233" y="4278582"/>
            <a:ext cx="5893595" cy="1370793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b="1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Поражающие факторы ЧС </a:t>
            </a:r>
            <a:r>
              <a:rPr lang="ru-RU" sz="14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явления механического, термического, радиационного, химического, биологического, психоэмоционального характера, являющиеся источниками ЧС и приводящие к поражению людей, животных, окружающей среды и других объектов.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2" descr="взрыв"/>
          <p:cNvSpPr>
            <a:spLocks noChangeArrowheads="1"/>
          </p:cNvSpPr>
          <p:nvPr/>
        </p:nvSpPr>
        <p:spPr bwMode="auto">
          <a:xfrm>
            <a:off x="5132562" y="2025391"/>
            <a:ext cx="1767695" cy="2064761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19050">
            <a:solidFill>
              <a:srgbClr val="FFFF43"/>
            </a:solidFill>
            <a:prstDash val="lgDashDotDot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524">
              <a:latin typeface="Arial" panose="020B0604020202020204" pitchFamily="34" charset="0"/>
            </a:endParaRPr>
          </a:p>
        </p:txBody>
      </p:sp>
      <p:sp>
        <p:nvSpPr>
          <p:cNvPr id="18440" name="AutoShape 8" descr="13">
            <a:extLst>
              <a:ext uri="{FF2B5EF4-FFF2-40B4-BE49-F238E27FC236}">
                <a16:creationId xmlns:a16="http://schemas.microsoft.com/office/drawing/2014/main" id="{92836258-6D43-4E09-A52B-459439AEA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965" y="2025391"/>
            <a:ext cx="2202107" cy="1637490"/>
          </a:xfrm>
          <a:prstGeom prst="wedgeRoundRectCallout">
            <a:avLst>
              <a:gd name="adj1" fmla="val -66903"/>
              <a:gd name="adj2" fmla="val 63829"/>
              <a:gd name="adj3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714" b="1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rgbClr val="FFFFFF"/>
              </a:solidFill>
              <a:latin typeface="Proxima Nova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Proxima Nova"/>
              </a:rPr>
              <a:t>КОСВЕННОЕ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FFFFFF"/>
                </a:solidFill>
                <a:latin typeface="Proxima Nova"/>
              </a:rPr>
              <a:t>ПОРАЖЕНИЕ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Механический поражающий фактор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648393" y="846632"/>
            <a:ext cx="11163992" cy="89193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Механический поражающий фактор </a:t>
            </a:r>
            <a:r>
              <a:rPr lang="ru-RU" sz="14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механическое (динамическое или статическое) воздействие опасного процесса на ткани и органы человека, вызывающие нарушение их целостности и функции, т.е. повреждения (травмы).</a:t>
            </a:r>
          </a:p>
        </p:txBody>
      </p:sp>
      <p:sp>
        <p:nvSpPr>
          <p:cNvPr id="7" name="AutoShape 7" descr="l36"/>
          <p:cNvSpPr>
            <a:spLocks noChangeArrowheads="1"/>
          </p:cNvSpPr>
          <p:nvPr/>
        </p:nvSpPr>
        <p:spPr bwMode="auto">
          <a:xfrm>
            <a:off x="2360816" y="2025391"/>
            <a:ext cx="2269374" cy="1637491"/>
          </a:xfrm>
          <a:prstGeom prst="wedgeRoundRectCallout">
            <a:avLst>
              <a:gd name="adj1" fmla="val 70875"/>
              <a:gd name="adj2" fmla="val 60227"/>
              <a:gd name="adj3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rgbClr val="FFFF66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524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524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524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chemeClr val="bg1"/>
              </a:solidFill>
              <a:latin typeface="Proxima Nova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chemeClr val="bg1"/>
              </a:solidFill>
              <a:latin typeface="Proxima Nova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chemeClr val="bg1"/>
                </a:solidFill>
                <a:latin typeface="Proxima Nova"/>
              </a:rPr>
              <a:t>ПРЯМОЕ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chemeClr val="bg1"/>
                </a:solidFill>
                <a:latin typeface="Proxima Nova"/>
              </a:rPr>
              <a:t>ПОРАЖЕНИЕ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434413" y="4376977"/>
            <a:ext cx="11163992" cy="1558310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Ударная волна </a:t>
            </a:r>
            <a:r>
              <a:rPr lang="ru-RU" sz="1400" b="1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область резкого сжатия воздуха, которая в виде сферического слоя распространяется во все стороны с огромной скоростью.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Поражающее действие основано на избыточном давлении во фронте, давлением скоростного напора и продолжительностью действия.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При встрече с преградой ударная волна образует давление отражения, которое может увеличивать избыточное давление в 2 раза.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Термический поражающий фактор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648393" y="846632"/>
            <a:ext cx="11163992" cy="807601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Термический поражающий фактор </a:t>
            </a:r>
            <a:r>
              <a:rPr lang="ru-RU" sz="14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воздействие  высокой  температуры на человека,  которая может быть обусловлена пламенем, паром, горячей жидкостью, световым излучением ядерного взрыва.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434414" y="3793130"/>
            <a:ext cx="11163992" cy="1558310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Поражающее действие теплового (светового) излучения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определяется величиной теплового потока – количества тепловой энергии, проходящей через определенную площадь поверхности, расположенную перпендикулярно направлению распространения тепловой энергии.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  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Степень поражения зависит от температуры  поражающего фактора,  длительности его воздействия, удаления от источника теплового излучения, физического  состояния   (пламя,  пар,  горячая жидкость) и площади ожога. 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Чем больше площадь и глубина поражения при термическом ожоге, тем большую опасность они представляют.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 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Ожег 1/3 поверхности тела часто оканчивается смертельным исходом.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30" y="1791153"/>
            <a:ext cx="2743200" cy="15483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97" y="1791153"/>
            <a:ext cx="2961337" cy="15483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487" y="1791153"/>
            <a:ext cx="2701874" cy="1548384"/>
          </a:xfrm>
          <a:prstGeom prst="rect">
            <a:avLst/>
          </a:prstGeom>
        </p:spPr>
      </p:pic>
      <p:grpSp>
        <p:nvGrpSpPr>
          <p:cNvPr id="11" name="Group 52">
            <a:extLst>
              <a:ext uri="{FF2B5EF4-FFF2-40B4-BE49-F238E27FC236}">
                <a16:creationId xmlns:a16="http://schemas.microsoft.com/office/drawing/2014/main" id="{BB44B5DA-BA66-427B-AA0B-DD98E6D5C7D5}"/>
              </a:ext>
            </a:extLst>
          </p:cNvPr>
          <p:cNvGrpSpPr>
            <a:grpSpLocks/>
          </p:cNvGrpSpPr>
          <p:nvPr/>
        </p:nvGrpSpPr>
        <p:grpSpPr bwMode="auto">
          <a:xfrm>
            <a:off x="4702997" y="5636029"/>
            <a:ext cx="1431796" cy="1074504"/>
            <a:chOff x="1973" y="3203"/>
            <a:chExt cx="1064" cy="1199"/>
          </a:xfrm>
        </p:grpSpPr>
        <p:pic>
          <p:nvPicPr>
            <p:cNvPr id="12" name="Picture 48" descr="ОТМОРОЖЕНИЕ">
              <a:extLst>
                <a:ext uri="{FF2B5EF4-FFF2-40B4-BE49-F238E27FC236}">
                  <a16:creationId xmlns:a16="http://schemas.microsoft.com/office/drawing/2014/main" id="{B43E2830-C777-4204-9543-4068FE2DE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4" r="65218"/>
            <a:stretch>
              <a:fillRect/>
            </a:stretch>
          </p:blipFill>
          <p:spPr bwMode="auto">
            <a:xfrm>
              <a:off x="1982" y="3222"/>
              <a:ext cx="1055" cy="1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50">
              <a:extLst>
                <a:ext uri="{FF2B5EF4-FFF2-40B4-BE49-F238E27FC236}">
                  <a16:creationId xmlns:a16="http://schemas.microsoft.com/office/drawing/2014/main" id="{E050A14E-ED26-44F9-A77E-3119426BC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8" y="4110"/>
              <a:ext cx="998" cy="292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sz="1100" dirty="0">
                  <a:solidFill>
                    <a:schemeClr val="bg1"/>
                  </a:solidFill>
                  <a:latin typeface="Proxima Nova"/>
                </a:rPr>
                <a:t>ПОКРАСНЕНИЕ</a:t>
              </a:r>
            </a:p>
          </p:txBody>
        </p:sp>
        <p:sp>
          <p:nvSpPr>
            <p:cNvPr id="14" name="Text Box 51">
              <a:extLst>
                <a:ext uri="{FF2B5EF4-FFF2-40B4-BE49-F238E27FC236}">
                  <a16:creationId xmlns:a16="http://schemas.microsoft.com/office/drawing/2014/main" id="{9F9A8AB5-443F-4305-BECB-594C0CE42D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73" y="3203"/>
              <a:ext cx="408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050" b="1" dirty="0">
                  <a:solidFill>
                    <a:srgbClr val="000000"/>
                  </a:solidFill>
                  <a:latin typeface="Proxima Nova"/>
                </a:rPr>
                <a:t>1СТ.</a:t>
              </a:r>
            </a:p>
          </p:txBody>
        </p:sp>
      </p:grpSp>
      <p:grpSp>
        <p:nvGrpSpPr>
          <p:cNvPr id="15" name="Group 59">
            <a:extLst>
              <a:ext uri="{FF2B5EF4-FFF2-40B4-BE49-F238E27FC236}">
                <a16:creationId xmlns:a16="http://schemas.microsoft.com/office/drawing/2014/main" id="{F8E1F040-1761-4D90-A21A-8881CD0242C9}"/>
              </a:ext>
            </a:extLst>
          </p:cNvPr>
          <p:cNvGrpSpPr>
            <a:grpSpLocks/>
          </p:cNvGrpSpPr>
          <p:nvPr/>
        </p:nvGrpSpPr>
        <p:grpSpPr bwMode="auto">
          <a:xfrm>
            <a:off x="6712858" y="5653056"/>
            <a:ext cx="1525055" cy="1036753"/>
            <a:chOff x="3288" y="3203"/>
            <a:chExt cx="1044" cy="1194"/>
          </a:xfrm>
        </p:grpSpPr>
        <p:pic>
          <p:nvPicPr>
            <p:cNvPr id="16" name="Picture 53" descr="ОТМОРОЖЕНИЕ">
              <a:extLst>
                <a:ext uri="{FF2B5EF4-FFF2-40B4-BE49-F238E27FC236}">
                  <a16:creationId xmlns:a16="http://schemas.microsoft.com/office/drawing/2014/main" id="{EDBB1656-36CA-4E86-990F-B20E240AB2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46" t="7315" r="32310"/>
            <a:stretch>
              <a:fillRect/>
            </a:stretch>
          </p:blipFill>
          <p:spPr bwMode="auto">
            <a:xfrm>
              <a:off x="3288" y="3225"/>
              <a:ext cx="1044" cy="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54">
              <a:extLst>
                <a:ext uri="{FF2B5EF4-FFF2-40B4-BE49-F238E27FC236}">
                  <a16:creationId xmlns:a16="http://schemas.microsoft.com/office/drawing/2014/main" id="{FB20FD52-B611-457C-871A-73BBFEAC2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" y="3203"/>
              <a:ext cx="408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200" dirty="0">
                  <a:solidFill>
                    <a:srgbClr val="000000"/>
                  </a:solidFill>
                  <a:latin typeface="Proxima Nova"/>
                </a:rPr>
                <a:t>2 СТ.</a:t>
              </a:r>
            </a:p>
          </p:txBody>
        </p:sp>
        <p:sp>
          <p:nvSpPr>
            <p:cNvPr id="18" name="Text Box 55">
              <a:extLst>
                <a:ext uri="{FF2B5EF4-FFF2-40B4-BE49-F238E27FC236}">
                  <a16:creationId xmlns:a16="http://schemas.microsoft.com/office/drawing/2014/main" id="{88E906A9-DA57-42F3-BB4F-BFA0CB7585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4011"/>
              <a:ext cx="998" cy="386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sz="1200" dirty="0">
                  <a:solidFill>
                    <a:srgbClr val="FFFFFF"/>
                  </a:solidFill>
                  <a:latin typeface="Proxima Nova"/>
                </a:rPr>
                <a:t>ОБРАЗОВАНИЕ ПУЗЫРЕЙ</a:t>
              </a:r>
            </a:p>
          </p:txBody>
        </p:sp>
      </p:grpSp>
      <p:grpSp>
        <p:nvGrpSpPr>
          <p:cNvPr id="19" name="Group 60">
            <a:extLst>
              <a:ext uri="{FF2B5EF4-FFF2-40B4-BE49-F238E27FC236}">
                <a16:creationId xmlns:a16="http://schemas.microsoft.com/office/drawing/2014/main" id="{107B0B4A-14DC-4633-85E4-BCEE38BE5DE0}"/>
              </a:ext>
            </a:extLst>
          </p:cNvPr>
          <p:cNvGrpSpPr>
            <a:grpSpLocks/>
          </p:cNvGrpSpPr>
          <p:nvPr/>
        </p:nvGrpSpPr>
        <p:grpSpPr bwMode="auto">
          <a:xfrm>
            <a:off x="8902181" y="5653056"/>
            <a:ext cx="1605106" cy="1036753"/>
            <a:chOff x="4558" y="3203"/>
            <a:chExt cx="998" cy="1154"/>
          </a:xfrm>
        </p:grpSpPr>
        <p:pic>
          <p:nvPicPr>
            <p:cNvPr id="20" name="Picture 56" descr="ОТМОРОЖЕНИЕ">
              <a:extLst>
                <a:ext uri="{FF2B5EF4-FFF2-40B4-BE49-F238E27FC236}">
                  <a16:creationId xmlns:a16="http://schemas.microsoft.com/office/drawing/2014/main" id="{FE81A93E-B764-4FD3-AE22-BFCADB245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893" t="7315" r="-554"/>
            <a:stretch>
              <a:fillRect/>
            </a:stretch>
          </p:blipFill>
          <p:spPr bwMode="auto">
            <a:xfrm>
              <a:off x="4559" y="3231"/>
              <a:ext cx="997" cy="10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57">
              <a:extLst>
                <a:ext uri="{FF2B5EF4-FFF2-40B4-BE49-F238E27FC236}">
                  <a16:creationId xmlns:a16="http://schemas.microsoft.com/office/drawing/2014/main" id="{1422B9CF-30C5-408B-96F1-FC4A669DBF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58" y="3203"/>
              <a:ext cx="499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ru-RU" altLang="ru-RU" sz="1200" dirty="0">
                  <a:solidFill>
                    <a:srgbClr val="000000"/>
                  </a:solidFill>
                  <a:latin typeface="Proxima Nova"/>
                </a:rPr>
                <a:t>3 СТ.</a:t>
              </a:r>
            </a:p>
          </p:txBody>
        </p:sp>
        <p:sp>
          <p:nvSpPr>
            <p:cNvPr id="22" name="Text Box 58">
              <a:extLst>
                <a:ext uri="{FF2B5EF4-FFF2-40B4-BE49-F238E27FC236}">
                  <a16:creationId xmlns:a16="http://schemas.microsoft.com/office/drawing/2014/main" id="{6BB6DE26-BCA3-4AFF-BF6B-96710CB0C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4" y="4128"/>
              <a:ext cx="907" cy="22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sz="1200" dirty="0">
                  <a:solidFill>
                    <a:srgbClr val="FFFFFF"/>
                  </a:solidFill>
                  <a:latin typeface="Proxima Nova"/>
                </a:rPr>
                <a:t>ОМЕРТВЕНИЕ</a:t>
              </a:r>
            </a:p>
          </p:txBody>
        </p:sp>
      </p:grpSp>
      <p:sp>
        <p:nvSpPr>
          <p:cNvPr id="23" name="Скругленный прямоугольник 12">
            <a:extLst>
              <a:ext uri="{FF2B5EF4-FFF2-40B4-BE49-F238E27FC236}">
                <a16:creationId xmlns:a16="http://schemas.microsoft.com/office/drawing/2014/main" id="{BC673496-143C-42BE-AD41-44900146C4B0}"/>
              </a:ext>
            </a:extLst>
          </p:cNvPr>
          <p:cNvSpPr/>
          <p:nvPr/>
        </p:nvSpPr>
        <p:spPr bwMode="auto">
          <a:xfrm>
            <a:off x="1144675" y="6039325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Внешнее проявление ожога на теле человека</a:t>
            </a:r>
          </a:p>
        </p:txBody>
      </p:sp>
    </p:spTree>
    <p:extLst>
      <p:ext uri="{BB962C8B-B14F-4D97-AF65-F5344CB8AC3E}">
        <p14:creationId xmlns:p14="http://schemas.microsoft.com/office/powerpoint/2010/main" val="224278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Химический поражающий фактор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648393" y="846632"/>
            <a:ext cx="11163992" cy="807601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Химический поражающий фактор </a:t>
            </a:r>
            <a:r>
              <a:rPr lang="ru-RU" sz="14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есть токсичность (ядовитость) отравляющих веществ (ОВ), аварийно-химически опасных веществ (АХОВ), прямое или опосредованное воздействие которых на людей может вызвать их заболевание или гибель.</a:t>
            </a: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434414" y="3581758"/>
            <a:ext cx="11163992" cy="1558310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Способы воздействия химических веществ на человека:  -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ингаляционный ( через органы дыхания); - пероральный ( через желудочно-кишечный тракт); - кожно-резорбтивный ( через кожные покровы).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 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Использование токсических химических веществ положено в основу химического оружия.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 К боевым токсичным химическим веществам относятся </a:t>
            </a: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отравляющие  вещества  (ОВ)  и  токсины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,  оказывающие поражающее действие на организм человека и животных, а также фитоксиканты, которые применяются для уничтожения в военных целях сельхозхозяйственных растений.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12">
            <a:extLst>
              <a:ext uri="{FF2B5EF4-FFF2-40B4-BE49-F238E27FC236}">
                <a16:creationId xmlns:a16="http://schemas.microsoft.com/office/drawing/2014/main" id="{BC673496-143C-42BE-AD41-44900146C4B0}"/>
              </a:ext>
            </a:extLst>
          </p:cNvPr>
          <p:cNvSpPr/>
          <p:nvPr/>
        </p:nvSpPr>
        <p:spPr bwMode="auto">
          <a:xfrm>
            <a:off x="1135249" y="5655244"/>
            <a:ext cx="2920739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1400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Боевые свойства химического оружия: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2C4632-15E2-4B3F-9C9C-D4DEFC42C3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66" y="1679389"/>
            <a:ext cx="2924654" cy="148235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1C25B33-3252-4726-B043-7C029208F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82" y="1690018"/>
            <a:ext cx="2779152" cy="14572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FEFF8FF-8BBB-4645-AAC0-4991DF9CD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31" y="1679389"/>
            <a:ext cx="2991439" cy="1558310"/>
          </a:xfrm>
          <a:prstGeom prst="rect">
            <a:avLst/>
          </a:prstGeom>
        </p:spPr>
      </p:pic>
      <p:sp>
        <p:nvSpPr>
          <p:cNvPr id="27" name="Скругленный прямоугольник 12">
            <a:extLst>
              <a:ext uri="{FF2B5EF4-FFF2-40B4-BE49-F238E27FC236}">
                <a16:creationId xmlns:a16="http://schemas.microsoft.com/office/drawing/2014/main" id="{2CE491AA-E691-409E-8387-EFA82C5056D1}"/>
              </a:ext>
            </a:extLst>
          </p:cNvPr>
          <p:cNvSpPr/>
          <p:nvPr/>
        </p:nvSpPr>
        <p:spPr bwMode="auto">
          <a:xfrm>
            <a:off x="5114932" y="5385113"/>
            <a:ext cx="5820161" cy="896385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высокая токсичность отравляющих веществ и токсинов;</a:t>
            </a:r>
          </a:p>
          <a:p>
            <a:pPr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биохимический механизм поражения;</a:t>
            </a:r>
          </a:p>
          <a:p>
            <a:pPr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способность отравляющих веществ проникать в помещения.</a:t>
            </a:r>
          </a:p>
        </p:txBody>
      </p:sp>
    </p:spTree>
    <p:extLst>
      <p:ext uri="{BB962C8B-B14F-4D97-AF65-F5344CB8AC3E}">
        <p14:creationId xmlns:p14="http://schemas.microsoft.com/office/powerpoint/2010/main" val="810810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Радиационный поражающий фактор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648393" y="969891"/>
            <a:ext cx="11163992" cy="1151850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Радиационный поражающий фактор </a:t>
            </a:r>
            <a:r>
              <a:rPr lang="ru-RU" sz="14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есть радиоактивное (ионизирующее) излучение, которым сопровождается превращение ядер атомов радиоактивных элементов.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   Биологическое воздействие на организм человека заключается в нарушении жизненных функций различных органов и развитии лучевой болезни.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407851" y="4530834"/>
            <a:ext cx="6626262" cy="1558310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Лучевая болезнь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общее заболевание организма, развивающееся вследствие воздействия ионизирующего излучения.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В зависимости от дозы облучения возникает лучевая болезнь различной степени тяжести: 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легкая – излечима;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тяжелая – сопровождается большой вероятностью смертельного исхода.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1C5F99-A6B8-4E3C-AC8C-A736714CD2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099" y="2245001"/>
            <a:ext cx="2895883" cy="14887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42CC09-41B4-4B53-9E33-3AEFE6A79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105" y="2245000"/>
            <a:ext cx="3028609" cy="14887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71AAF96-9961-4D41-B206-CDECB0148C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20" y="2259979"/>
            <a:ext cx="2630079" cy="1473820"/>
          </a:xfrm>
          <a:prstGeom prst="rect">
            <a:avLst/>
          </a:prstGeom>
        </p:spPr>
      </p:pic>
      <p:pic>
        <p:nvPicPr>
          <p:cNvPr id="16" name="Picture 5" descr="Чернобыль">
            <a:extLst>
              <a:ext uri="{FF2B5EF4-FFF2-40B4-BE49-F238E27FC236}">
                <a16:creationId xmlns:a16="http://schemas.microsoft.com/office/drawing/2014/main" id="{71BA7066-64BB-416F-A065-ABDF4A8A7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48663" y="4402318"/>
            <a:ext cx="3052436" cy="2054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16202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Биологический поражающий фактор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648393" y="969891"/>
            <a:ext cx="11163992" cy="1151850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Биологический поражающий фактор </a:t>
            </a:r>
            <a:r>
              <a:rPr lang="ru-RU" sz="14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есть воздействие на организм человека болезнетворных организмов – микробов и вирусов, приводящее к инфекционным заболеваниям.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Некоторые микробы вырабатывают токсины (сильнодействующие яды) вызывающие инфекционные заболевания (ботулизм, дифтерия и др.).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426703" y="3856108"/>
            <a:ext cx="10753485" cy="880152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Особенность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– многие инфекционные заболевания передаются от больного к здоровому человеку и при определенных условиях могут привести к поражению больших масс людей и широкому (эпидемическому) распространению инфекции.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35C8E4-0445-48A6-9835-09577D54A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008" y="2121741"/>
            <a:ext cx="2733969" cy="14031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112207-52BB-455E-BEEF-0BC4B99886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782" y="2110183"/>
            <a:ext cx="2651150" cy="14147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948EF1-2177-48D5-AC86-A3C6262FAC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38" y="2110183"/>
            <a:ext cx="2839686" cy="1414731"/>
          </a:xfrm>
          <a:prstGeom prst="rect">
            <a:avLst/>
          </a:prstGeom>
        </p:spPr>
      </p:pic>
      <p:sp>
        <p:nvSpPr>
          <p:cNvPr id="15" name="Скругленный прямоугольник 12">
            <a:extLst>
              <a:ext uri="{FF2B5EF4-FFF2-40B4-BE49-F238E27FC236}">
                <a16:creationId xmlns:a16="http://schemas.microsoft.com/office/drawing/2014/main" id="{E41F48E6-DDD2-46F2-8498-F1F2C4BB7982}"/>
              </a:ext>
            </a:extLst>
          </p:cNvPr>
          <p:cNvSpPr/>
          <p:nvPr/>
        </p:nvSpPr>
        <p:spPr bwMode="auto">
          <a:xfrm>
            <a:off x="426703" y="5378859"/>
            <a:ext cx="3921389" cy="795697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just" defTabSz="457200">
              <a:defRPr/>
            </a:pPr>
            <a:r>
              <a:rPr lang="ru-RU" sz="1400" i="1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Первичные санитарные потери </a:t>
            </a:r>
            <a:r>
              <a:rPr lang="ru-RU" sz="1400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число заболевших в период нахождения возбудителей во внешней среде.</a:t>
            </a:r>
          </a:p>
        </p:txBody>
      </p:sp>
      <p:sp>
        <p:nvSpPr>
          <p:cNvPr id="17" name="Скругленный прямоугольник 12">
            <a:extLst>
              <a:ext uri="{FF2B5EF4-FFF2-40B4-BE49-F238E27FC236}">
                <a16:creationId xmlns:a16="http://schemas.microsoft.com/office/drawing/2014/main" id="{F49A5128-9CAD-470C-931D-588ADEF95B36}"/>
              </a:ext>
            </a:extLst>
          </p:cNvPr>
          <p:cNvSpPr/>
          <p:nvPr/>
        </p:nvSpPr>
        <p:spPr bwMode="auto">
          <a:xfrm>
            <a:off x="7859738" y="5378860"/>
            <a:ext cx="3482525" cy="795696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just" defTabSz="457200">
              <a:defRPr/>
            </a:pPr>
            <a:r>
              <a:rPr lang="ru-RU" sz="1400" i="1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Вторичные санитарные потери </a:t>
            </a:r>
            <a:r>
              <a:rPr lang="ru-RU" sz="1400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число дополнительно заболевших в результате их заражения от больных (25%).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3D14245-9B9C-4F6B-AC00-D88A3DD4B7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5" y="5238320"/>
            <a:ext cx="2651149" cy="12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76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Психоэмоциональный поражающий фактор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648393" y="969891"/>
            <a:ext cx="11163992" cy="1151850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Психоэмоциональный поражающий фактор </a:t>
            </a:r>
            <a:r>
              <a:rPr lang="ru-RU" sz="1400" b="1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– 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есть отображаемая психикой человека объективная картина чрезвычайной ситуации и информация о ней,  влияющие на его психическое состояние в чрезвычайной ситуации.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Основными показателями психического состояния человека являются его  переживания, побуждения, психофизиологические показатели, а главное – результаты поведения и деятельности в конкретных жизненных ситуациях. Здесь многое зависит от личных качеств человека.</a:t>
            </a:r>
          </a:p>
          <a:p>
            <a:pPr indent="457200" algn="just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426703" y="3856108"/>
            <a:ext cx="10753485" cy="880152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В зависимости от психического состояния в конкретной чрезвычайной ситуации один человек может проявить волю, действовать смело и решительно, а другой, наоборот, превращается в растерянного индивида, действующего агрессивно и разрушительно, вопреки интересам коллектива и поддается панике.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F8B607-41C7-464C-9A44-E29D5393B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5" y="2121741"/>
            <a:ext cx="2806527" cy="15276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8FA5DF-FB44-4AB8-B780-6F4AD92065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835" y="2245000"/>
            <a:ext cx="2651149" cy="14044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AF66B2-EA30-4B90-9EB6-6D37484A70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897" y="2245000"/>
            <a:ext cx="2965708" cy="1404428"/>
          </a:xfrm>
          <a:prstGeom prst="rect">
            <a:avLst/>
          </a:prstGeom>
        </p:spPr>
      </p:pic>
      <p:sp>
        <p:nvSpPr>
          <p:cNvPr id="19" name="Скругленный прямоугольник 12">
            <a:extLst>
              <a:ext uri="{FF2B5EF4-FFF2-40B4-BE49-F238E27FC236}">
                <a16:creationId xmlns:a16="http://schemas.microsoft.com/office/drawing/2014/main" id="{CE0D7E52-01D3-4E3E-A7F0-1C71E2B9F002}"/>
              </a:ext>
            </a:extLst>
          </p:cNvPr>
          <p:cNvSpPr/>
          <p:nvPr/>
        </p:nvSpPr>
        <p:spPr bwMode="auto">
          <a:xfrm>
            <a:off x="3080301" y="4801275"/>
            <a:ext cx="8568966" cy="1825765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4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Паника (безотчетный ужас)</a:t>
            </a: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– смятение, растерянность, страх, охватывающие человека или множество людей перед реальной или воображаемой опасностью, нарастающие в процессе взаимного заражения и блокирующие способность правильной оценки обстановки, мобилизацию волевых ресурсов и организацию совместного противодействия опасности.</a:t>
            </a:r>
          </a:p>
          <a:p>
            <a:pPr indent="457200" algn="just" defTabSz="457200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      Возникновению паники способствует взаимная передача тревоги и отсутствие конкретных сведений о грозящей опасности.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0BB591-80DE-4FA4-8714-AD1CAF00F5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95" y="5060942"/>
            <a:ext cx="1958687" cy="13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940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55" y="2050819"/>
            <a:ext cx="11201524" cy="1378181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Принятые в организации способы защиты работников от опасностей, возникающих при ЧС, характерных для производственной деятельности и района расположения организации, а также при военных конфликтах </a:t>
            </a:r>
          </a:p>
        </p:txBody>
      </p:sp>
    </p:spTree>
    <p:extLst>
      <p:ext uri="{BB962C8B-B14F-4D97-AF65-F5344CB8AC3E}">
        <p14:creationId xmlns:p14="http://schemas.microsoft.com/office/powerpoint/2010/main" val="42944166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>
            <a:extLst>
              <a:ext uri="{FF2B5EF4-FFF2-40B4-BE49-F238E27FC236}">
                <a16:creationId xmlns:a16="http://schemas.microsoft.com/office/drawing/2014/main" id="{2C067DCD-159E-4F6B-8DDB-393831D31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8114" y="312739"/>
            <a:ext cx="261937" cy="2190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3333FF"/>
            </a:outerShdw>
          </a:effectLst>
        </p:spPr>
        <p:txBody>
          <a:bodyPr wrap="none" lIns="83464" tIns="41735" rIns="83464" bIns="41735" anchor="ctr"/>
          <a:lstStyle/>
          <a:p>
            <a:pPr algn="ctr" defTabSz="844083">
              <a:defRPr/>
            </a:pPr>
            <a:endParaRPr lang="ru-RU" sz="1846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pSp>
        <p:nvGrpSpPr>
          <p:cNvPr id="244747" name="Group 17">
            <a:extLst>
              <a:ext uri="{FF2B5EF4-FFF2-40B4-BE49-F238E27FC236}">
                <a16:creationId xmlns:a16="http://schemas.microsoft.com/office/drawing/2014/main" id="{A1A285C7-6233-445E-AA31-BFAA448C3EAA}"/>
              </a:ext>
            </a:extLst>
          </p:cNvPr>
          <p:cNvGrpSpPr>
            <a:grpSpLocks/>
          </p:cNvGrpSpPr>
          <p:nvPr/>
        </p:nvGrpSpPr>
        <p:grpSpPr bwMode="auto">
          <a:xfrm>
            <a:off x="1724848" y="1123719"/>
            <a:ext cx="747713" cy="831850"/>
            <a:chOff x="761" y="709"/>
            <a:chExt cx="975" cy="1315"/>
          </a:xfrm>
        </p:grpSpPr>
        <p:pic>
          <p:nvPicPr>
            <p:cNvPr id="244796" name="Picture 18" descr="Книга-RED">
              <a:extLst>
                <a:ext uri="{FF2B5EF4-FFF2-40B4-BE49-F238E27FC236}">
                  <a16:creationId xmlns:a16="http://schemas.microsoft.com/office/drawing/2014/main" id="{45C2E48A-DEAF-4D44-AF75-FD8811377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BF9F8"/>
                </a:clrFrom>
                <a:clrTo>
                  <a:srgbClr val="FBF9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" y="709"/>
              <a:ext cx="975" cy="1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2862" name="Text Box 19">
              <a:extLst>
                <a:ext uri="{FF2B5EF4-FFF2-40B4-BE49-F238E27FC236}">
                  <a16:creationId xmlns:a16="http://schemas.microsoft.com/office/drawing/2014/main" id="{69F872E7-F1BA-41B4-B891-DEEFBC982B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9" y="797"/>
              <a:ext cx="907" cy="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4401" tIns="42201" rIns="84401" bIns="42201">
              <a:spAutoFit/>
            </a:bodyPr>
            <a:lstStyle>
              <a:lvl1pPr marL="12700" indent="-12700"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Broadway" panose="04040905080B02020502" pitchFamily="82" charset="0"/>
                </a:defRPr>
              </a:lvl9pPr>
            </a:lstStyle>
            <a:p>
              <a:pPr marL="11723" indent="-11723" algn="ctr" defTabSz="844083">
                <a:defRPr/>
              </a:pPr>
              <a:endParaRPr lang="ru-RU" altLang="ru-RU" sz="1292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31B7629-A5AC-4996-9386-85FA3F97F218}"/>
              </a:ext>
            </a:extLst>
          </p:cNvPr>
          <p:cNvSpPr/>
          <p:nvPr/>
        </p:nvSpPr>
        <p:spPr>
          <a:xfrm>
            <a:off x="216569" y="368512"/>
            <a:ext cx="11646568" cy="688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Требования руководящих документов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1" name="AutoShape 5">
            <a:extLst>
              <a:ext uri="{FF2B5EF4-FFF2-40B4-BE49-F238E27FC236}">
                <a16:creationId xmlns:a16="http://schemas.microsoft.com/office/drawing/2014/main" id="{46CAE7C5-5C53-47A9-B271-60D66D4472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1773" y="1145854"/>
            <a:ext cx="6268453" cy="88605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ГОСТ Р 22.0.02-2016 </a:t>
            </a:r>
          </a:p>
          <a:p>
            <a:pPr marL="0" indent="0" algn="ctr"/>
            <a:r>
              <a:rPr lang="ru-RU" altLang="ru-RU" sz="1400" dirty="0">
                <a:latin typeface="Proxima Nova"/>
                <a:cs typeface="Times New Roman" panose="02020603050405020304" pitchFamily="18" charset="0"/>
              </a:rPr>
              <a:t>БЕЗОПАСНОСТЬ В ЧРЕЗВЫЧАЙНЫХ СИТУАЦИЯХ</a:t>
            </a:r>
          </a:p>
          <a:p>
            <a:pPr marL="0" indent="0" algn="ctr"/>
            <a:r>
              <a:rPr lang="ru-RU" altLang="ru-RU" sz="1400" dirty="0">
                <a:latin typeface="Proxima Nova"/>
                <a:cs typeface="Times New Roman" panose="02020603050405020304" pitchFamily="18" charset="0"/>
              </a:rPr>
              <a:t>(ТЕРМИНЫ И ОПРЕДЕЛЕНИЯ ОСНОВНЫХ ПОНЯТИЙ)</a:t>
            </a:r>
          </a:p>
        </p:txBody>
      </p:sp>
      <p:sp>
        <p:nvSpPr>
          <p:cNvPr id="62" name="AutoShape 14">
            <a:extLst>
              <a:ext uri="{FF2B5EF4-FFF2-40B4-BE49-F238E27FC236}">
                <a16:creationId xmlns:a16="http://schemas.microsoft.com/office/drawing/2014/main" id="{06764825-7545-4FEF-A4CC-75575BA3CB2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83581" y="2106321"/>
            <a:ext cx="369333" cy="923991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FF00"/>
              </a:gs>
              <a:gs pos="100000">
                <a:srgbClr val="FF33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FF00"/>
            </a:outerShdw>
          </a:effectLst>
        </p:spPr>
        <p:txBody>
          <a:bodyPr wrap="none" lIns="85924" tIns="42977" rIns="85924" bIns="42977" anchor="ctr"/>
          <a:lstStyle/>
          <a:p>
            <a:endParaRPr lang="ru-RU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7038F67-E2AA-487B-8AAD-6951B2CB6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95" y="3201730"/>
            <a:ext cx="10948737" cy="1586687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marL="303026" indent="2931" algn="ctr" defTabSz="844083">
              <a:lnSpc>
                <a:spcPct val="90000"/>
              </a:lnSpc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п. 2.3.7.  </a:t>
            </a:r>
            <a:r>
              <a:rPr lang="ru-RU" sz="2000" u="sng" dirty="0">
                <a:solidFill>
                  <a:srgbClr val="C00000"/>
                </a:solidFill>
                <a:latin typeface="Proxima Nova"/>
                <a:cs typeface="Times New Roman" pitchFamily="18" charset="0"/>
              </a:rPr>
              <a:t>Защита населения от ЧС: </a:t>
            </a:r>
          </a:p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Совокупность заблаговременно взаимосвязанных по времени, ресурсам и месту проведения мероприятий РСЧС (МГСЧС), направленных на предотвращение или снижение потерь населения и угрозы его жизни и здоровью от поражающих факторов и воздействия источников ЧС</a:t>
            </a:r>
          </a:p>
        </p:txBody>
      </p:sp>
    </p:spTree>
    <p:extLst>
      <p:ext uri="{BB962C8B-B14F-4D97-AF65-F5344CB8AC3E}">
        <p14:creationId xmlns:p14="http://schemas.microsoft.com/office/powerpoint/2010/main" val="1848297199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Содержимое 12">
            <a:extLst>
              <a:ext uri="{FF2B5EF4-FFF2-40B4-BE49-F238E27FC236}">
                <a16:creationId xmlns:a16="http://schemas.microsoft.com/office/drawing/2014/main" id="{17FDC3DF-82BB-4A8C-B8C7-5E4BAEF2C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" y="312227"/>
            <a:ext cx="11190877" cy="774095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None/>
            </a:pPr>
            <a:r>
              <a:rPr lang="ru-RU" altLang="ru-RU" sz="2200" b="1" dirty="0">
                <a:solidFill>
                  <a:srgbClr val="C00000"/>
                </a:solidFill>
              </a:rPr>
              <a:t>Вводный инструктаж </a:t>
            </a:r>
            <a:r>
              <a:rPr lang="ru-RU" altLang="ru-RU" sz="2200" b="1" dirty="0" smtClean="0">
                <a:solidFill>
                  <a:srgbClr val="C00000"/>
                </a:solidFill>
              </a:rPr>
              <a:t>по ГО, действиям </a:t>
            </a:r>
            <a:r>
              <a:rPr lang="ru-RU" altLang="ru-RU" sz="2200" b="1" dirty="0">
                <a:solidFill>
                  <a:srgbClr val="C00000"/>
                </a:solidFill>
              </a:rPr>
              <a:t>в ЧС </a:t>
            </a:r>
            <a:r>
              <a:rPr lang="ru-RU" altLang="ru-RU" sz="2200" b="1" dirty="0" smtClean="0">
                <a:solidFill>
                  <a:srgbClr val="C00000"/>
                </a:solidFill>
              </a:rPr>
              <a:t>и по антитеррористической безопасности</a:t>
            </a:r>
            <a:r>
              <a:rPr lang="ru-RU" altLang="ru-RU" sz="2200" dirty="0" smtClean="0"/>
              <a:t>- </a:t>
            </a:r>
            <a:r>
              <a:rPr lang="ru-RU" altLang="ru-RU" sz="2200" dirty="0"/>
              <a:t>это форма подготовки </a:t>
            </a:r>
            <a:r>
              <a:rPr lang="ru-RU" altLang="ru-RU" sz="2200" dirty="0" smtClean="0"/>
              <a:t>сотрудников </a:t>
            </a:r>
            <a:r>
              <a:rPr lang="ru-RU" altLang="ru-RU" sz="2200" dirty="0"/>
              <a:t>в области </a:t>
            </a:r>
            <a:r>
              <a:rPr lang="ru-RU" altLang="ru-RU" sz="2200" dirty="0" smtClean="0"/>
              <a:t>ГО и АТЗ </a:t>
            </a:r>
            <a:endParaRPr lang="ru-RU" altLang="ru-RU" sz="2200" dirty="0"/>
          </a:p>
          <a:p>
            <a:pPr marL="0" indent="0" algn="ctr">
              <a:spcBef>
                <a:spcPct val="0"/>
              </a:spcBef>
              <a:buNone/>
            </a:pPr>
            <a:endParaRPr lang="ru-RU" altLang="ru-RU" sz="4191" dirty="0"/>
          </a:p>
        </p:txBody>
      </p:sp>
      <p:sp>
        <p:nvSpPr>
          <p:cNvPr id="207875" name="TextBox 1">
            <a:extLst>
              <a:ext uri="{FF2B5EF4-FFF2-40B4-BE49-F238E27FC236}">
                <a16:creationId xmlns:a16="http://schemas.microsoft.com/office/drawing/2014/main" id="{243770A5-B431-4DB7-9C4C-D47D4785A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" y="1130471"/>
            <a:ext cx="11795760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435437" algn="just">
              <a:defRPr/>
            </a:pPr>
            <a:r>
              <a:rPr lang="ru-RU" altLang="ru-RU" sz="1600" i="1" dirty="0" smtClean="0">
                <a:solidFill>
                  <a:srgbClr val="002060"/>
                </a:solidFill>
                <a:latin typeface="Proxima Nova"/>
              </a:rPr>
              <a:t>Вводный инструктаж </a:t>
            </a:r>
            <a:r>
              <a:rPr lang="ru-RU" altLang="ru-RU" sz="1600" i="1" dirty="0">
                <a:solidFill>
                  <a:srgbClr val="002060"/>
                </a:solidFill>
                <a:latin typeface="Proxima Nova"/>
              </a:rPr>
              <a:t>проводиться с целью </a:t>
            </a:r>
            <a:r>
              <a:rPr lang="ru-RU" altLang="ru-RU" sz="1600" dirty="0">
                <a:latin typeface="Proxima Nova"/>
              </a:rPr>
              <a:t>доведения до работников организации</a:t>
            </a:r>
            <a:r>
              <a:rPr lang="ru-RU" altLang="ru-RU" sz="1600" dirty="0" smtClean="0">
                <a:latin typeface="Proxima Nova"/>
              </a:rPr>
              <a:t>:</a:t>
            </a:r>
          </a:p>
          <a:p>
            <a:pPr indent="435437" algn="just">
              <a:defRPr/>
            </a:pPr>
            <a:r>
              <a:rPr lang="ru-RU" altLang="ru-RU" sz="1600" dirty="0" smtClean="0">
                <a:latin typeface="Proxima Nova"/>
              </a:rPr>
              <a:t>- </a:t>
            </a:r>
            <a:r>
              <a:rPr lang="ru-RU" altLang="ru-RU" sz="1600" dirty="0">
                <a:latin typeface="Proxima Nova"/>
              </a:rPr>
              <a:t>прав и обязанностей работников в области ГО и защиты от ЧС природного и техногенного характера;</a:t>
            </a:r>
          </a:p>
          <a:p>
            <a:pPr indent="435437" algn="just">
              <a:defRPr/>
            </a:pPr>
            <a:r>
              <a:rPr lang="ru-RU" altLang="ru-RU" sz="1600" dirty="0">
                <a:latin typeface="Proxima Nova"/>
              </a:rPr>
              <a:t>- возможных опасностей, возникающих при военных конфликтах или вследствие этих конфликтов, а также при ЧС природного и техногенного характера;</a:t>
            </a:r>
          </a:p>
          <a:p>
            <a:pPr indent="435437" algn="just">
              <a:defRPr/>
            </a:pPr>
            <a:r>
              <a:rPr lang="ru-RU" altLang="ru-RU" sz="1600" dirty="0">
                <a:latin typeface="Proxima Nova"/>
              </a:rPr>
              <a:t>- основных требований по выполнению мероприятий ГО и защиты от ЧС природного и техногенного характера;</a:t>
            </a:r>
          </a:p>
          <a:p>
            <a:pPr indent="435437" algn="just">
              <a:defRPr/>
            </a:pPr>
            <a:r>
              <a:rPr lang="ru-RU" altLang="ru-RU" sz="1600" dirty="0">
                <a:latin typeface="Proxima Nova"/>
              </a:rPr>
              <a:t>- способов защиты от опасностей, возникающих при военных конфликтах или вследствие этих конфликтов, а также при ЧС природного и техногенного характера;</a:t>
            </a:r>
          </a:p>
          <a:p>
            <a:pPr indent="435437" algn="just">
              <a:defRPr/>
            </a:pPr>
            <a:r>
              <a:rPr lang="ru-RU" altLang="ru-RU" sz="1600" dirty="0">
                <a:latin typeface="Proxima Nova"/>
              </a:rPr>
              <a:t>- порядка действий по сигналам оповещения;</a:t>
            </a:r>
          </a:p>
          <a:p>
            <a:pPr indent="435437" algn="just">
              <a:defRPr/>
            </a:pPr>
            <a:r>
              <a:rPr lang="ru-RU" altLang="ru-RU" sz="1600" dirty="0">
                <a:latin typeface="Proxima Nova"/>
              </a:rPr>
              <a:t>- правил поведения и действий при возникновении ЧС природного и техногенного характера и выполнении мероприятий ГО;</a:t>
            </a:r>
          </a:p>
          <a:p>
            <a:pPr indent="435437" algn="just">
              <a:defRPr/>
            </a:pPr>
            <a:r>
              <a:rPr lang="ru-RU" altLang="ru-RU" sz="1600" dirty="0">
                <a:latin typeface="Proxima Nova"/>
              </a:rPr>
              <a:t>- информации об ответственности за нарушения требований в области ГО и защиты от ЧС природного и техногенного характера.</a:t>
            </a:r>
          </a:p>
          <a:p>
            <a:pPr>
              <a:defRPr/>
            </a:pPr>
            <a:r>
              <a:rPr lang="ru-RU" sz="1600" dirty="0" smtClean="0"/>
              <a:t>           </a:t>
            </a:r>
            <a:r>
              <a:rPr lang="ru-RU" sz="1600" i="1" dirty="0" smtClean="0">
                <a:solidFill>
                  <a:srgbClr val="0070C0"/>
                </a:solidFill>
              </a:rPr>
              <a:t>Антитеррористический инструктаж проводится с целью </a:t>
            </a:r>
            <a:r>
              <a:rPr lang="ru-RU" sz="1600" dirty="0" smtClean="0"/>
              <a:t>решения несколько </a:t>
            </a:r>
            <a:r>
              <a:rPr lang="ru-RU" sz="1600" dirty="0"/>
              <a:t>важных задач: </a:t>
            </a: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-обозначить </a:t>
            </a:r>
            <a:r>
              <a:rPr lang="ru-RU" sz="1600" dirty="0"/>
              <a:t>основные потенциальные источники опасности; </a:t>
            </a: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-ознакомить </a:t>
            </a:r>
            <a:r>
              <a:rPr lang="ru-RU" sz="1600" dirty="0"/>
              <a:t>персонал с правилами поведения в случае террористической угрозы; </a:t>
            </a:r>
            <a:endParaRPr lang="ru-RU" sz="1600" dirty="0" smtClean="0"/>
          </a:p>
          <a:p>
            <a:pPr>
              <a:defRPr/>
            </a:pPr>
            <a:r>
              <a:rPr lang="ru-RU" sz="1600" dirty="0" smtClean="0"/>
              <a:t>-повысить </a:t>
            </a:r>
            <a:r>
              <a:rPr lang="ru-RU" sz="1600" dirty="0"/>
              <a:t>уровень антитеррористической </a:t>
            </a:r>
            <a:r>
              <a:rPr lang="ru-RU" sz="1600" dirty="0" smtClean="0"/>
              <a:t>защиты организации</a:t>
            </a:r>
            <a:endParaRPr lang="ru-RU" altLang="ru-RU" sz="1714" dirty="0"/>
          </a:p>
        </p:txBody>
      </p:sp>
      <p:pic>
        <p:nvPicPr>
          <p:cNvPr id="207876" name="Рисунок 1">
            <a:extLst>
              <a:ext uri="{FF2B5EF4-FFF2-40B4-BE49-F238E27FC236}">
                <a16:creationId xmlns:a16="http://schemas.microsoft.com/office/drawing/2014/main" id="{E6CE98DC-95B3-404F-A2AA-CFF98C088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920" y="4580315"/>
            <a:ext cx="3530100" cy="177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B1A9224-E4B9-4D66-B563-64D7E7D53891}"/>
              </a:ext>
            </a:extLst>
          </p:cNvPr>
          <p:cNvSpPr/>
          <p:nvPr/>
        </p:nvSpPr>
        <p:spPr>
          <a:xfrm>
            <a:off x="3363914" y="1682750"/>
            <a:ext cx="5349875" cy="12890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 anchorCtr="1"/>
          <a:lstStyle/>
          <a:p>
            <a:pPr marL="2620882" algn="ctr">
              <a:defRPr/>
            </a:pPr>
            <a:endParaRPr lang="ru-RU" sz="1517" dirty="0">
              <a:solidFill>
                <a:srgbClr val="FFFFFF"/>
              </a:solidFill>
            </a:endParaRPr>
          </a:p>
        </p:txBody>
      </p:sp>
      <p:pic>
        <p:nvPicPr>
          <p:cNvPr id="245763" name="Picture 2" descr="ÐÐ°ÑÑÐ¸Ð½ÐºÐ¸ Ð¿Ð¾ Ð·Ð°Ð¿ÑÐ¾ÑÑ ÐºÐ¾Ð»Ð¾Ð½Ð½Ð° Ð¼ÑÑ">
            <a:extLst>
              <a:ext uri="{FF2B5EF4-FFF2-40B4-BE49-F238E27FC236}">
                <a16:creationId xmlns:a16="http://schemas.microsoft.com/office/drawing/2014/main" id="{9BDFC799-14BA-4F75-A277-B712CCEC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14" y="1808164"/>
            <a:ext cx="2039937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782C505-7299-468E-B577-498BAE3169FE}"/>
              </a:ext>
            </a:extLst>
          </p:cNvPr>
          <p:cNvSpPr/>
          <p:nvPr/>
        </p:nvSpPr>
        <p:spPr>
          <a:xfrm>
            <a:off x="3346451" y="3070225"/>
            <a:ext cx="5349875" cy="129063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 anchorCtr="1"/>
          <a:lstStyle/>
          <a:p>
            <a:pPr marL="2620882" algn="ctr">
              <a:defRPr/>
            </a:pPr>
            <a:endParaRPr lang="ru-RU" sz="1517" dirty="0">
              <a:solidFill>
                <a:srgbClr val="FFFFFF"/>
              </a:solidFill>
            </a:endParaRPr>
          </a:p>
        </p:txBody>
      </p:sp>
      <p:pic>
        <p:nvPicPr>
          <p:cNvPr id="245765" name="Picture 4" descr="D:\documents\owncloud\мутки\2018-04 - Всероссийской совещание\модели ЗС ГО\укрытие_render02_1000.png">
            <a:extLst>
              <a:ext uri="{FF2B5EF4-FFF2-40B4-BE49-F238E27FC236}">
                <a16:creationId xmlns:a16="http://schemas.microsoft.com/office/drawing/2014/main" id="{8EB0FC57-345A-48E4-B72C-9BC02D2F6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50" y="3200401"/>
            <a:ext cx="2020888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7171EE-FF30-42C8-9980-5B8C7D729BC2}"/>
              </a:ext>
            </a:extLst>
          </p:cNvPr>
          <p:cNvSpPr/>
          <p:nvPr/>
        </p:nvSpPr>
        <p:spPr>
          <a:xfrm>
            <a:off x="3346451" y="4446589"/>
            <a:ext cx="5349875" cy="1290637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b" anchorCtr="1"/>
          <a:lstStyle/>
          <a:p>
            <a:pPr marL="2428271" algn="ctr">
              <a:defRPr/>
            </a:pPr>
            <a:endParaRPr lang="ru-RU" sz="1517" dirty="0">
              <a:solidFill>
                <a:srgbClr val="FFFFFF"/>
              </a:solidFill>
            </a:endParaRPr>
          </a:p>
        </p:txBody>
      </p:sp>
      <p:grpSp>
        <p:nvGrpSpPr>
          <p:cNvPr id="245767" name="Группа 18">
            <a:extLst>
              <a:ext uri="{FF2B5EF4-FFF2-40B4-BE49-F238E27FC236}">
                <a16:creationId xmlns:a16="http://schemas.microsoft.com/office/drawing/2014/main" id="{766FFBD6-3087-42EA-9302-92AEF3AC50BA}"/>
              </a:ext>
            </a:extLst>
          </p:cNvPr>
          <p:cNvGrpSpPr>
            <a:grpSpLocks/>
          </p:cNvGrpSpPr>
          <p:nvPr/>
        </p:nvGrpSpPr>
        <p:grpSpPr bwMode="auto">
          <a:xfrm>
            <a:off x="3379788" y="4489450"/>
            <a:ext cx="2068512" cy="1123950"/>
            <a:chOff x="7821488" y="3561742"/>
            <a:chExt cx="3191458" cy="194912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1EBA348-2E74-40D4-AE01-8B26BF34CCE4}"/>
                </a:ext>
              </a:extLst>
            </p:cNvPr>
            <p:cNvSpPr/>
            <p:nvPr/>
          </p:nvSpPr>
          <p:spPr>
            <a:xfrm>
              <a:off x="9286179" y="3616802"/>
              <a:ext cx="1704724" cy="1894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245777" name="Picture 8" descr="http://giperikum.ru/images/cms/thumbs/74010a6bec9e3ad088b3cb6b996cc87d1bfda7c3/kimgz_osnovnye_vlozheniya_9_vlozhenij_sumka_sts_300_auto_jpeg.jpeg">
              <a:extLst>
                <a:ext uri="{FF2B5EF4-FFF2-40B4-BE49-F238E27FC236}">
                  <a16:creationId xmlns:a16="http://schemas.microsoft.com/office/drawing/2014/main" id="{F9F60006-1003-418B-95FF-A89AB6EB71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09"/>
            <a:stretch>
              <a:fillRect/>
            </a:stretch>
          </p:blipFill>
          <p:spPr bwMode="auto">
            <a:xfrm>
              <a:off x="7821488" y="3615549"/>
              <a:ext cx="1897458" cy="1895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78" name="Picture 6" descr="http://eltavis-siz.ru/d/protivogaz__grazhdanskij__gp-7b__briz__2.png">
              <a:extLst>
                <a:ext uri="{FF2B5EF4-FFF2-40B4-BE49-F238E27FC236}">
                  <a16:creationId xmlns:a16="http://schemas.microsoft.com/office/drawing/2014/main" id="{251852DF-7F84-4658-81E7-813ED709A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7632" y="3561742"/>
              <a:ext cx="1895314" cy="1895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Стрелка вниз 19">
            <a:extLst>
              <a:ext uri="{FF2B5EF4-FFF2-40B4-BE49-F238E27FC236}">
                <a16:creationId xmlns:a16="http://schemas.microsoft.com/office/drawing/2014/main" id="{A2FB7CE7-CC02-42C3-9F36-700160F96940}"/>
              </a:ext>
            </a:extLst>
          </p:cNvPr>
          <p:cNvSpPr/>
          <p:nvPr/>
        </p:nvSpPr>
        <p:spPr>
          <a:xfrm rot="5400000">
            <a:off x="8392319" y="2737644"/>
            <a:ext cx="4078287" cy="1968500"/>
          </a:xfrm>
          <a:prstGeom prst="downArrow">
            <a:avLst>
              <a:gd name="adj1" fmla="val 50000"/>
              <a:gd name="adj2" fmla="val 49478"/>
            </a:avLst>
          </a:prstGeo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vert270" anchor="ctr"/>
          <a:lstStyle/>
          <a:p>
            <a:pPr algn="ctr">
              <a:defRPr/>
            </a:pPr>
            <a:endParaRPr lang="ru-RU" sz="5200" dirty="0">
              <a:solidFill>
                <a:srgbClr val="000000"/>
              </a:solidFill>
            </a:endParaRPr>
          </a:p>
        </p:txBody>
      </p:sp>
      <p:sp>
        <p:nvSpPr>
          <p:cNvPr id="21" name="Стрелка вниз 20">
            <a:extLst>
              <a:ext uri="{FF2B5EF4-FFF2-40B4-BE49-F238E27FC236}">
                <a16:creationId xmlns:a16="http://schemas.microsoft.com/office/drawing/2014/main" id="{63F96E2F-2555-4FFA-8584-1B6509092BAF}"/>
              </a:ext>
            </a:extLst>
          </p:cNvPr>
          <p:cNvSpPr/>
          <p:nvPr/>
        </p:nvSpPr>
        <p:spPr>
          <a:xfrm rot="16200000">
            <a:off x="-267492" y="2684391"/>
            <a:ext cx="4078287" cy="1717675"/>
          </a:xfrm>
          <a:prstGeom prst="downArrow">
            <a:avLst>
              <a:gd name="adj1" fmla="val 50000"/>
              <a:gd name="adj2" fmla="val 49478"/>
            </a:avLst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vert" anchor="ctr"/>
          <a:lstStyle/>
          <a:p>
            <a:pPr algn="ctr">
              <a:defRPr/>
            </a:pP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245770" name="TextBox 22">
            <a:extLst>
              <a:ext uri="{FF2B5EF4-FFF2-40B4-BE49-F238E27FC236}">
                <a16:creationId xmlns:a16="http://schemas.microsoft.com/office/drawing/2014/main" id="{A80A6D3D-F101-4EED-81A2-518829CED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5475" y="1946276"/>
            <a:ext cx="2852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Proxima Nova"/>
              </a:rPr>
              <a:t>Эвакуация населения в безопасные районы</a:t>
            </a:r>
          </a:p>
        </p:txBody>
      </p:sp>
      <p:sp>
        <p:nvSpPr>
          <p:cNvPr id="245771" name="TextBox 23">
            <a:extLst>
              <a:ext uri="{FF2B5EF4-FFF2-40B4-BE49-F238E27FC236}">
                <a16:creationId xmlns:a16="http://schemas.microsoft.com/office/drawing/2014/main" id="{FA235C96-B1BF-4782-8185-BF7949D69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7525" y="3332163"/>
            <a:ext cx="2852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Proxima Nova"/>
              </a:rPr>
              <a:t>Укрытие в защитных сооружениях ГО</a:t>
            </a:r>
          </a:p>
        </p:txBody>
      </p:sp>
      <p:sp>
        <p:nvSpPr>
          <p:cNvPr id="245772" name="TextBox 24">
            <a:extLst>
              <a:ext uri="{FF2B5EF4-FFF2-40B4-BE49-F238E27FC236}">
                <a16:creationId xmlns:a16="http://schemas.microsoft.com/office/drawing/2014/main" id="{97312905-8E0A-49D3-8FAE-1DA7947A4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89" y="4708526"/>
            <a:ext cx="28527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dirty="0">
                <a:latin typeface="Proxima Nova"/>
              </a:rPr>
              <a:t>Использование средств индивидуальной защиты</a:t>
            </a:r>
          </a:p>
        </p:txBody>
      </p:sp>
      <p:sp>
        <p:nvSpPr>
          <p:cNvPr id="245773" name="TextBox 25">
            <a:extLst>
              <a:ext uri="{FF2B5EF4-FFF2-40B4-BE49-F238E27FC236}">
                <a16:creationId xmlns:a16="http://schemas.microsoft.com/office/drawing/2014/main" id="{225C608A-6617-467E-A3AE-DB5F80D59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82" y="3084680"/>
            <a:ext cx="16986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900" dirty="0">
                <a:solidFill>
                  <a:srgbClr val="000000"/>
                </a:solidFill>
              </a:rPr>
              <a:t>ГО</a:t>
            </a:r>
          </a:p>
        </p:txBody>
      </p:sp>
      <p:sp>
        <p:nvSpPr>
          <p:cNvPr id="245774" name="TextBox 26">
            <a:extLst>
              <a:ext uri="{FF2B5EF4-FFF2-40B4-BE49-F238E27FC236}">
                <a16:creationId xmlns:a16="http://schemas.microsoft.com/office/drawing/2014/main" id="{BDC18528-144D-4576-A52D-F3EC4E944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7212" y="3309144"/>
            <a:ext cx="2017713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3900" dirty="0">
                <a:solidFill>
                  <a:srgbClr val="000000"/>
                </a:solidFill>
              </a:rPr>
              <a:t>МГСЧС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8FAB631-0280-4247-A8CD-68661857C8B0}"/>
              </a:ext>
            </a:extLst>
          </p:cNvPr>
          <p:cNvSpPr/>
          <p:nvPr/>
        </p:nvSpPr>
        <p:spPr>
          <a:xfrm>
            <a:off x="272716" y="415925"/>
            <a:ext cx="11646568" cy="6889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Основные способы защиты населения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01480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2" name="Line 3">
            <a:extLst>
              <a:ext uri="{FF2B5EF4-FFF2-40B4-BE49-F238E27FC236}">
                <a16:creationId xmlns:a16="http://schemas.microsoft.com/office/drawing/2014/main" id="{D23EFA22-35DA-465B-B974-48F4B5ADD7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1575" y="43656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53" name="Line 4">
            <a:extLst>
              <a:ext uri="{FF2B5EF4-FFF2-40B4-BE49-F238E27FC236}">
                <a16:creationId xmlns:a16="http://schemas.microsoft.com/office/drawing/2014/main" id="{80A6BBDF-2160-4421-880D-52293C18F0D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28527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54" name="Line 5">
            <a:extLst>
              <a:ext uri="{FF2B5EF4-FFF2-40B4-BE49-F238E27FC236}">
                <a16:creationId xmlns:a16="http://schemas.microsoft.com/office/drawing/2014/main" id="{9326E5BD-87A7-4F68-9771-278AD1C8D9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9888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55" name="Line 6">
            <a:extLst>
              <a:ext uri="{FF2B5EF4-FFF2-40B4-BE49-F238E27FC236}">
                <a16:creationId xmlns:a16="http://schemas.microsoft.com/office/drawing/2014/main" id="{1A98CF95-DB1E-46FD-8636-C337E85CA4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50133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56" name="Line 7">
            <a:extLst>
              <a:ext uri="{FF2B5EF4-FFF2-40B4-BE49-F238E27FC236}">
                <a16:creationId xmlns:a16="http://schemas.microsoft.com/office/drawing/2014/main" id="{DD83ED88-1529-4AAA-9291-B219C30DEB3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43688" y="31416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59" name="Line 12">
            <a:extLst>
              <a:ext uri="{FF2B5EF4-FFF2-40B4-BE49-F238E27FC236}">
                <a16:creationId xmlns:a16="http://schemas.microsoft.com/office/drawing/2014/main" id="{DB27DC7A-1963-44D0-BCC1-8D0EAAA08B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51575" y="47244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61" name="Line 15">
            <a:extLst>
              <a:ext uri="{FF2B5EF4-FFF2-40B4-BE49-F238E27FC236}">
                <a16:creationId xmlns:a16="http://schemas.microsoft.com/office/drawing/2014/main" id="{0790AFDF-CA48-4AD7-9279-4201CBBB882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19888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62" name="Text Box 17">
            <a:extLst>
              <a:ext uri="{FF2B5EF4-FFF2-40B4-BE49-F238E27FC236}">
                <a16:creationId xmlns:a16="http://schemas.microsoft.com/office/drawing/2014/main" id="{4499160E-96B2-47CC-B05A-4AFF592D5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3475" y="328613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8063" name="Line 21">
            <a:extLst>
              <a:ext uri="{FF2B5EF4-FFF2-40B4-BE49-F238E27FC236}">
                <a16:creationId xmlns:a16="http://schemas.microsoft.com/office/drawing/2014/main" id="{1F03DF0C-1FB3-4967-AFF1-3D7CE5F8CB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51575" y="170021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64" name="Line 25">
            <a:extLst>
              <a:ext uri="{FF2B5EF4-FFF2-40B4-BE49-F238E27FC236}">
                <a16:creationId xmlns:a16="http://schemas.microsoft.com/office/drawing/2014/main" id="{2DB5F163-D94F-4F41-8E6B-248AE5B918B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72200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66" name="Line 30">
            <a:extLst>
              <a:ext uri="{FF2B5EF4-FFF2-40B4-BE49-F238E27FC236}">
                <a16:creationId xmlns:a16="http://schemas.microsoft.com/office/drawing/2014/main" id="{CDBB8C85-705F-4970-930F-ECDCBBBF8C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38350" y="30686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68" name="Line 39">
            <a:extLst>
              <a:ext uri="{FF2B5EF4-FFF2-40B4-BE49-F238E27FC236}">
                <a16:creationId xmlns:a16="http://schemas.microsoft.com/office/drawing/2014/main" id="{74419F22-CE3D-4319-A2A9-E1E5B8B0D9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7113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69" name="Line 40">
            <a:extLst>
              <a:ext uri="{FF2B5EF4-FFF2-40B4-BE49-F238E27FC236}">
                <a16:creationId xmlns:a16="http://schemas.microsoft.com/office/drawing/2014/main" id="{7478C0CB-9D2B-47FB-B123-3ED8928557BA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9325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0" name="Line 41">
            <a:extLst>
              <a:ext uri="{FF2B5EF4-FFF2-40B4-BE49-F238E27FC236}">
                <a16:creationId xmlns:a16="http://schemas.microsoft.com/office/drawing/2014/main" id="{03E210DF-4A8C-4F99-AF9A-659E90D421C0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7113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1" name="Line 42">
            <a:extLst>
              <a:ext uri="{FF2B5EF4-FFF2-40B4-BE49-F238E27FC236}">
                <a16:creationId xmlns:a16="http://schemas.microsoft.com/office/drawing/2014/main" id="{EAC7F6E7-FD98-4A1A-B369-BBA306EEBF87}"/>
              </a:ext>
            </a:extLst>
          </p:cNvPr>
          <p:cNvSpPr>
            <a:spLocks noChangeShapeType="1"/>
          </p:cNvSpPr>
          <p:nvPr/>
        </p:nvSpPr>
        <p:spPr bwMode="auto">
          <a:xfrm>
            <a:off x="9839325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2" name="Line 44">
            <a:extLst>
              <a:ext uri="{FF2B5EF4-FFF2-40B4-BE49-F238E27FC236}">
                <a16:creationId xmlns:a16="http://schemas.microsoft.com/office/drawing/2014/main" id="{D76D93C8-C18D-4473-8EF6-7F865A77C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7113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3" name="Line 49">
            <a:extLst>
              <a:ext uri="{FF2B5EF4-FFF2-40B4-BE49-F238E27FC236}">
                <a16:creationId xmlns:a16="http://schemas.microsoft.com/office/drawing/2014/main" id="{D06C695C-330A-43BA-8A38-AB1E11CBB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9529763" y="61658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4" name="Line 51">
            <a:extLst>
              <a:ext uri="{FF2B5EF4-FFF2-40B4-BE49-F238E27FC236}">
                <a16:creationId xmlns:a16="http://schemas.microsoft.com/office/drawing/2014/main" id="{009B1D17-521B-4389-A858-9CF10FFEC80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7113" y="3573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5" name="Line 52">
            <a:extLst>
              <a:ext uri="{FF2B5EF4-FFF2-40B4-BE49-F238E27FC236}">
                <a16:creationId xmlns:a16="http://schemas.microsoft.com/office/drawing/2014/main" id="{8824BFA9-8F1A-44D3-A6EA-F54C6CC3E35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7113" y="35734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6" name="Line 53">
            <a:extLst>
              <a:ext uri="{FF2B5EF4-FFF2-40B4-BE49-F238E27FC236}">
                <a16:creationId xmlns:a16="http://schemas.microsoft.com/office/drawing/2014/main" id="{5F119415-A9B6-453D-A2E4-CC20B3DC4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7113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7" name="Line 54">
            <a:extLst>
              <a:ext uri="{FF2B5EF4-FFF2-40B4-BE49-F238E27FC236}">
                <a16:creationId xmlns:a16="http://schemas.microsoft.com/office/drawing/2014/main" id="{815B5721-0C10-4616-ABE8-63BC3AE0E8A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17113" y="3429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8078" name="Text Box 58">
            <a:extLst>
              <a:ext uri="{FF2B5EF4-FFF2-40B4-BE49-F238E27FC236}">
                <a16:creationId xmlns:a16="http://schemas.microsoft.com/office/drawing/2014/main" id="{5E03D571-A639-4AA3-924C-73B6BA659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625" y="42164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3" tIns="45717" rIns="91433" bIns="4571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58079" name="Line 66">
            <a:extLst>
              <a:ext uri="{FF2B5EF4-FFF2-40B4-BE49-F238E27FC236}">
                <a16:creationId xmlns:a16="http://schemas.microsoft.com/office/drawing/2014/main" id="{CE0FBF2A-E47A-4B8E-9E77-08938A398B7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72200" y="28527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C55F0D3-AFDE-407F-A9B7-91B9811A4309}"/>
              </a:ext>
            </a:extLst>
          </p:cNvPr>
          <p:cNvSpPr/>
          <p:nvPr/>
        </p:nvSpPr>
        <p:spPr>
          <a:xfrm>
            <a:off x="286670" y="321743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Эвакуация населения в мирное время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AFD98A55-405B-4B18-AEF8-668239E39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631" y="1841689"/>
            <a:ext cx="10948737" cy="1525132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Это </a:t>
            </a:r>
            <a:r>
              <a:rPr lang="ru-RU" dirty="0">
                <a:latin typeface="Proxima Nova"/>
                <a:cs typeface="Times New Roman" pitchFamily="18" charset="0"/>
              </a:rPr>
              <a:t>комплекс мероприятий по организованному вывозу (выводу) населения из зон ЧС (из зон вероятных ЧС) и их кратковременному размещению в заблаговременно подготовленных по условиям первоочередного жизнеобеспечения районах и (или) поселениях г. Москвы (вне зон действия поражающих факторов источника ЧС), либо безопасных районах.</a:t>
            </a:r>
          </a:p>
          <a:p>
            <a:pPr algn="just" defTabSz="844083">
              <a:defRPr/>
            </a:pPr>
            <a:endParaRPr lang="ru-RU" sz="2000" dirty="0">
              <a:solidFill>
                <a:srgbClr val="000000"/>
              </a:solidFill>
              <a:latin typeface="Proxima Nova"/>
              <a:cs typeface="Times New Roman" pitchFamily="18" charset="0"/>
            </a:endParaRPr>
          </a:p>
        </p:txBody>
      </p:sp>
      <p:sp>
        <p:nvSpPr>
          <p:cNvPr id="42" name="AutoShape 57">
            <a:extLst>
              <a:ext uri="{FF2B5EF4-FFF2-40B4-BE49-F238E27FC236}">
                <a16:creationId xmlns:a16="http://schemas.microsoft.com/office/drawing/2014/main" id="{74D11FB2-3A67-4303-A975-E36BD210A88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96746" y="803223"/>
            <a:ext cx="398504" cy="110673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33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7B00D0-8DD0-48CC-A649-816A9E64A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09" y="3722858"/>
            <a:ext cx="3657601" cy="21566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D4B293-2281-4170-AD0B-DB4A80FD7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590" y="3722858"/>
            <a:ext cx="3657601" cy="215662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9" name="Rectangle 21">
            <a:extLst>
              <a:ext uri="{FF2B5EF4-FFF2-40B4-BE49-F238E27FC236}">
                <a16:creationId xmlns:a16="http://schemas.microsoft.com/office/drawing/2014/main" id="{2424C455-9D41-4CFD-A37C-BF99DF152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14" y="2794809"/>
            <a:ext cx="11189369" cy="1318366"/>
          </a:xfrm>
          <a:prstGeom prst="rect">
            <a:avLst/>
          </a:prstGeom>
          <a:noFill/>
          <a:ln w="19050" cmpd="tri">
            <a:noFill/>
            <a:miter lim="800000"/>
            <a:headEnd/>
            <a:tailEnd/>
          </a:ln>
        </p:spPr>
        <p:txBody>
          <a:bodyPr wrap="square" lIns="86405" tIns="43208" rIns="86405" bIns="4320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defTabSz="867583" eaLnBrk="1" hangingPunct="1">
              <a:spcBef>
                <a:spcPts val="0"/>
              </a:spcBef>
              <a:buNone/>
              <a:defRPr/>
            </a:pPr>
            <a:r>
              <a:rPr lang="ru-RU" altLang="ru-RU" sz="2000" dirty="0">
                <a:solidFill>
                  <a:srgbClr val="C00000"/>
                </a:solidFill>
                <a:latin typeface="Proxima Nova"/>
                <a:cs typeface="Arial" charset="0"/>
              </a:rPr>
              <a:t>Зона возможных опасностей </a:t>
            </a:r>
            <a:r>
              <a:rPr lang="ru-RU" altLang="ru-RU" sz="2000" dirty="0">
                <a:latin typeface="Proxima Nova"/>
                <a:cs typeface="Arial" charset="0"/>
              </a:rPr>
              <a:t>– зона возможных сильных разрушений, возможного радиоактивного, химического и биологического загрязнения, возможного катастрофического затопления при разрушении гидротехнических сооружений в пределах 4-часового добегания волны прорыва </a:t>
            </a:r>
            <a:endParaRPr lang="ru-RU" altLang="ru-RU" sz="2000" i="1" dirty="0">
              <a:latin typeface="Proxima Nova"/>
              <a:cs typeface="Arial" charset="0"/>
            </a:endParaRPr>
          </a:p>
        </p:txBody>
      </p:sp>
      <p:sp>
        <p:nvSpPr>
          <p:cNvPr id="7" name="Rectangle 21">
            <a:extLst>
              <a:ext uri="{FF2B5EF4-FFF2-40B4-BE49-F238E27FC236}">
                <a16:creationId xmlns:a16="http://schemas.microsoft.com/office/drawing/2014/main" id="{F4D3ED9F-D807-40BD-B8ED-9E421848C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315" y="1430553"/>
            <a:ext cx="11189369" cy="1010590"/>
          </a:xfrm>
          <a:prstGeom prst="rect">
            <a:avLst/>
          </a:prstGeom>
          <a:noFill/>
          <a:ln w="19050" cmpd="tri">
            <a:noFill/>
            <a:miter lim="800000"/>
            <a:headEnd/>
            <a:tailEnd/>
          </a:ln>
        </p:spPr>
        <p:txBody>
          <a:bodyPr wrap="square" lIns="86405" tIns="43208" rIns="86405" bIns="43208">
            <a:spAutoFit/>
          </a:bodyPr>
          <a:lstStyle>
            <a:lvl1pPr marL="452438" indent="-452438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just" defTabSz="867583" eaLnBrk="1" hangingPunct="1">
              <a:spcBef>
                <a:spcPts val="0"/>
              </a:spcBef>
              <a:buNone/>
              <a:defRPr/>
            </a:pPr>
            <a:r>
              <a:rPr lang="ru-RU" altLang="ru-RU" sz="2000" dirty="0">
                <a:latin typeface="Proxima Nova"/>
                <a:cs typeface="Arial" charset="0"/>
              </a:rPr>
              <a:t>это территория, расположенная вне </a:t>
            </a:r>
            <a:r>
              <a:rPr lang="ru-RU" altLang="ru-RU" sz="2000" dirty="0">
                <a:solidFill>
                  <a:srgbClr val="C00000"/>
                </a:solidFill>
                <a:latin typeface="Proxima Nova"/>
                <a:cs typeface="Arial" charset="0"/>
              </a:rPr>
              <a:t>зон возможных опасностей</a:t>
            </a:r>
            <a:r>
              <a:rPr lang="ru-RU" altLang="ru-RU" sz="2000" dirty="0">
                <a:latin typeface="Proxima Nova"/>
                <a:cs typeface="Arial" charset="0"/>
              </a:rPr>
              <a:t>, зон возможных разрушений и подготовленная для жизнеобеспечения местного и эвакуированного населения, а также для размещения и хранения материальных и культурных ценностей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992958B-1299-4B22-9A16-8CDA79BE4506}"/>
              </a:ext>
            </a:extLst>
          </p:cNvPr>
          <p:cNvSpPr/>
          <p:nvPr/>
        </p:nvSpPr>
        <p:spPr>
          <a:xfrm>
            <a:off x="293354" y="265645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Безопасный район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B43540-8D99-4687-97A9-FE1FC657F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21" y="3934326"/>
            <a:ext cx="3625516" cy="1920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4ADDC-8CB2-4F5F-A14D-53E0B6D51A57}"/>
              </a:ext>
            </a:extLst>
          </p:cNvPr>
          <p:cNvSpPr txBox="1"/>
          <p:nvPr/>
        </p:nvSpPr>
        <p:spPr>
          <a:xfrm>
            <a:off x="487281" y="5427447"/>
            <a:ext cx="60939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(ПП Москвы от 26.06.2017 г. </a:t>
            </a:r>
            <a:r>
              <a:rPr lang="ru-RU" sz="1600" dirty="0">
                <a:solidFill>
                  <a:srgbClr val="C00000"/>
                </a:solidFill>
              </a:rPr>
              <a:t>№ 236</a:t>
            </a:r>
            <a:r>
              <a:rPr lang="ru-RU" sz="1600" dirty="0"/>
              <a:t>)</a:t>
            </a:r>
          </a:p>
        </p:txBody>
      </p:sp>
      <p:sp>
        <p:nvSpPr>
          <p:cNvPr id="12" name="AutoShape 57">
            <a:extLst>
              <a:ext uri="{FF2B5EF4-FFF2-40B4-BE49-F238E27FC236}">
                <a16:creationId xmlns:a16="http://schemas.microsoft.com/office/drawing/2014/main" id="{5B0DD562-C750-4D26-AAEB-7500BAC2DB4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828653" y="549036"/>
            <a:ext cx="398504" cy="1106739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33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863C72F0-FFC9-433B-8235-BB800D796AE7}"/>
              </a:ext>
            </a:extLst>
          </p:cNvPr>
          <p:cNvSpPr/>
          <p:nvPr/>
        </p:nvSpPr>
        <p:spPr>
          <a:xfrm>
            <a:off x="293354" y="265645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Особенности эвакуации населения в мирное время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5" name="AutoShape 57">
            <a:extLst>
              <a:ext uri="{FF2B5EF4-FFF2-40B4-BE49-F238E27FC236}">
                <a16:creationId xmlns:a16="http://schemas.microsoft.com/office/drawing/2014/main" id="{6132B15A-9C9C-42B0-8E71-0FABEA2F91B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19344" y="974634"/>
            <a:ext cx="353311" cy="8669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33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Rectangle 2">
            <a:extLst>
              <a:ext uri="{FF2B5EF4-FFF2-40B4-BE49-F238E27FC236}">
                <a16:creationId xmlns:a16="http://schemas.microsoft.com/office/drawing/2014/main" id="{3FF8AA6F-2729-4F3E-B9C8-6BF5D9633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554" y="2008186"/>
            <a:ext cx="10948737" cy="1309688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Эвакуации подлежит все население проживающее, работающее, обучающееся в зоне ЧС, за исключением той его части, которая может быть укрыта в защитных сооружениях по месту его нахождения</a:t>
            </a:r>
          </a:p>
          <a:p>
            <a:pPr algn="just" defTabSz="844083">
              <a:defRPr/>
            </a:pPr>
            <a:endParaRPr lang="ru-RU" sz="2000" dirty="0">
              <a:solidFill>
                <a:srgbClr val="000000"/>
              </a:solidFill>
              <a:latin typeface="Proxima Nova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654BF7-EF85-4C37-A866-4EECA4ABF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59" y="3861593"/>
            <a:ext cx="3436436" cy="1900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2B2A5-1B0E-4399-96FB-A08CC5BBE6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907" y="3861593"/>
            <a:ext cx="3653588" cy="1900991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1E1740EC-A1D0-4C9C-B0E9-DCEABD300FB0}"/>
              </a:ext>
            </a:extLst>
          </p:cNvPr>
          <p:cNvSpPr/>
          <p:nvPr/>
        </p:nvSpPr>
        <p:spPr>
          <a:xfrm>
            <a:off x="293354" y="265645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Особенности эвакуации населения в мирное время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1" name="AutoShape 5">
            <a:extLst>
              <a:ext uri="{FF2B5EF4-FFF2-40B4-BE49-F238E27FC236}">
                <a16:creationId xmlns:a16="http://schemas.microsoft.com/office/drawing/2014/main" id="{36FBF0D3-714F-45D2-A703-14A8A043E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837" y="1068220"/>
            <a:ext cx="6574464" cy="647689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800" b="1" u="sng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В зависимости от времени и сроков ее проведения:</a:t>
            </a:r>
          </a:p>
          <a:p>
            <a:pPr marL="0" indent="0" algn="ctr"/>
            <a:endParaRPr lang="ru-RU" altLang="ru-RU" sz="1400" dirty="0"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62" name="AutoShape 5">
            <a:extLst>
              <a:ext uri="{FF2B5EF4-FFF2-40B4-BE49-F238E27FC236}">
                <a16:creationId xmlns:a16="http://schemas.microsoft.com/office/drawing/2014/main" id="{61917611-ADA0-4601-997B-3551FEC2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470" y="2216868"/>
            <a:ext cx="3378889" cy="954156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800" b="1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Упреждающая</a:t>
            </a:r>
          </a:p>
          <a:p>
            <a:pPr marL="0" indent="0" algn="ctr"/>
            <a:r>
              <a:rPr lang="ru-RU" altLang="ru-RU" sz="1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(заблаговременная)</a:t>
            </a:r>
          </a:p>
          <a:p>
            <a:pPr marL="0" indent="0" algn="ctr"/>
            <a:endParaRPr lang="ru-RU" altLang="ru-RU" sz="1400" dirty="0"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64" name="Стрелка вправо 24">
            <a:extLst>
              <a:ext uri="{FF2B5EF4-FFF2-40B4-BE49-F238E27FC236}">
                <a16:creationId xmlns:a16="http://schemas.microsoft.com/office/drawing/2014/main" id="{7E40AE6C-D81C-4A93-BDAF-41870C22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517" y="2433698"/>
            <a:ext cx="693540" cy="459281"/>
          </a:xfrm>
          <a:prstGeom prst="rightArrow">
            <a:avLst>
              <a:gd name="adj1" fmla="val 50000"/>
              <a:gd name="adj2" fmla="val 50032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Bahnschrift Condensed" panose="020B0502040204020203" pitchFamily="34" charset="0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315BEC56-52C6-47B9-8227-4B8E2A5CF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38" y="2015163"/>
            <a:ext cx="6004792" cy="1617465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sz="16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При получении достоверных данных о высокой вероятности возникновения опасностей от ЧС, а также в случае нарушения нормального жизнеобеспечения населения, при котором возникает угроза жизни и здоровью людей, проводится эвакуация населения из зон возможного </a:t>
            </a:r>
          </a:p>
          <a:p>
            <a:pPr algn="just" defTabSz="844083">
              <a:defRPr/>
            </a:pPr>
            <a:r>
              <a:rPr lang="ru-RU" sz="16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действия поражающих факторов (прогнозируемых зон ЧС).</a:t>
            </a:r>
          </a:p>
        </p:txBody>
      </p:sp>
      <p:sp>
        <p:nvSpPr>
          <p:cNvPr id="66" name="Rectangle 2">
            <a:extLst>
              <a:ext uri="{FF2B5EF4-FFF2-40B4-BE49-F238E27FC236}">
                <a16:creationId xmlns:a16="http://schemas.microsoft.com/office/drawing/2014/main" id="{95550705-8950-4B25-88E1-C1EA3BE4D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61" y="4301954"/>
            <a:ext cx="11150297" cy="1217355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Основанием для введения данной меры защиты является краткосрочный прогноз возникновения опасностей от ЧС на период от нескольких десятков минут до нескольких суток, который может уточняться в течение этого срока.</a:t>
            </a:r>
          </a:p>
          <a:p>
            <a:pPr algn="just" defTabSz="844083">
              <a:defRPr/>
            </a:pPr>
            <a:endParaRPr lang="ru-RU" dirty="0">
              <a:solidFill>
                <a:srgbClr val="000000"/>
              </a:solidFill>
              <a:latin typeface="Proxima Nov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amond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1E1740EC-A1D0-4C9C-B0E9-DCEABD300FB0}"/>
              </a:ext>
            </a:extLst>
          </p:cNvPr>
          <p:cNvSpPr/>
          <p:nvPr/>
        </p:nvSpPr>
        <p:spPr>
          <a:xfrm>
            <a:off x="293354" y="265645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Особенности эвакуации населения в мирное время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1" name="AutoShape 5">
            <a:extLst>
              <a:ext uri="{FF2B5EF4-FFF2-40B4-BE49-F238E27FC236}">
                <a16:creationId xmlns:a16="http://schemas.microsoft.com/office/drawing/2014/main" id="{36FBF0D3-714F-45D2-A703-14A8A043E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0837" y="1068220"/>
            <a:ext cx="6574464" cy="647689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800" b="1" u="sng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В зависимости от времени и сроков ее проведения:</a:t>
            </a:r>
          </a:p>
          <a:p>
            <a:pPr marL="0" indent="0" algn="ctr"/>
            <a:endParaRPr lang="ru-RU" altLang="ru-RU" sz="1400" dirty="0"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62" name="AutoShape 5">
            <a:extLst>
              <a:ext uri="{FF2B5EF4-FFF2-40B4-BE49-F238E27FC236}">
                <a16:creationId xmlns:a16="http://schemas.microsoft.com/office/drawing/2014/main" id="{61917611-ADA0-4601-997B-3551FEC20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287" y="2264980"/>
            <a:ext cx="3378889" cy="715793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800" b="1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Экстренная</a:t>
            </a:r>
          </a:p>
          <a:p>
            <a:pPr marL="0" indent="0" algn="ctr"/>
            <a:r>
              <a:rPr lang="ru-RU" altLang="ru-RU" sz="1800" b="1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(</a:t>
            </a:r>
            <a:r>
              <a:rPr lang="ru-RU" altLang="ru-RU" sz="1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безотлагательная</a:t>
            </a:r>
            <a:r>
              <a:rPr lang="ru-RU" altLang="ru-RU" sz="1800" b="1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4" name="Стрелка вправо 24">
            <a:extLst>
              <a:ext uri="{FF2B5EF4-FFF2-40B4-BE49-F238E27FC236}">
                <a16:creationId xmlns:a16="http://schemas.microsoft.com/office/drawing/2014/main" id="{7E40AE6C-D81C-4A93-BDAF-41870C22E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1517" y="2433698"/>
            <a:ext cx="693540" cy="459281"/>
          </a:xfrm>
          <a:prstGeom prst="rightArrow">
            <a:avLst>
              <a:gd name="adj1" fmla="val 50000"/>
              <a:gd name="adj2" fmla="val 50032"/>
            </a:avLst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Bahnschrift Condensed" panose="020B0502040204020203" pitchFamily="34" charset="0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315BEC56-52C6-47B9-8227-4B8E2A5CF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921" y="2100827"/>
            <a:ext cx="6004792" cy="1125022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sz="16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Проводится в случае возникновения ЧС. Вывоз (вывод) населения из зон ЧС может осуществляться при малом времени упреждения и в условиях воздействия поражающих факторов ЧС</a:t>
            </a:r>
          </a:p>
        </p:txBody>
      </p:sp>
      <p:sp>
        <p:nvSpPr>
          <p:cNvPr id="66" name="Rectangle 2">
            <a:extLst>
              <a:ext uri="{FF2B5EF4-FFF2-40B4-BE49-F238E27FC236}">
                <a16:creationId xmlns:a16="http://schemas.microsoft.com/office/drawing/2014/main" id="{95550705-8950-4B25-88E1-C1EA3BE4D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61" y="4301954"/>
            <a:ext cx="11150297" cy="663357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ctr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Как правило, проводится без развертывания сборных эвакуационных пунктов.</a:t>
            </a:r>
          </a:p>
          <a:p>
            <a:pPr algn="just" defTabSz="844083">
              <a:defRPr/>
            </a:pPr>
            <a:endParaRPr lang="ru-RU" dirty="0">
              <a:solidFill>
                <a:srgbClr val="000000"/>
              </a:solidFill>
              <a:latin typeface="Proxima Nov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06867"/>
      </p:ext>
    </p:extLst>
  </p:cSld>
  <p:clrMapOvr>
    <a:masterClrMapping/>
  </p:clrMapOvr>
  <p:transition spd="slow">
    <p:diamond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01840FC4-96F7-467B-8FC7-5B0862685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115" y="5319334"/>
            <a:ext cx="9725109" cy="68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baseline="30000" dirty="0">
              <a:effectLst>
                <a:outerShdw blurRad="38100" dist="38100" dir="2700000" algn="tl">
                  <a:srgbClr val="C0C0C0"/>
                </a:outerShdw>
              </a:effectLst>
              <a:latin typeface="Agency FB" pitchFamily="34" charset="0"/>
            </a:endParaRPr>
          </a:p>
          <a:p>
            <a:pPr algn="r">
              <a:defRPr/>
            </a:pPr>
            <a:r>
              <a:rPr lang="ru-RU" sz="1400" dirty="0">
                <a:latin typeface="Proxima Nova"/>
              </a:rPr>
              <a:t>Словарь терминов МЧС, 2010 Гражданская защита. Энциклопедический словарь, 2005 </a:t>
            </a:r>
          </a:p>
        </p:txBody>
      </p:sp>
      <p:sp>
        <p:nvSpPr>
          <p:cNvPr id="10" name="AutoShape 34">
            <a:extLst>
              <a:ext uri="{FF2B5EF4-FFF2-40B4-BE49-F238E27FC236}">
                <a16:creationId xmlns:a16="http://schemas.microsoft.com/office/drawing/2014/main" id="{A8352FB1-8EBD-43B4-8C02-64EAEDAD6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4059" y="1016629"/>
            <a:ext cx="5929313" cy="552450"/>
          </a:xfrm>
          <a:prstGeom prst="roundRect">
            <a:avLst>
              <a:gd name="adj" fmla="val 30014"/>
            </a:avLst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lIns="89996" tIns="46798" rIns="89996" bIns="46798" anchor="ctr"/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ct val="50000"/>
              </a:spcBef>
            </a:pPr>
            <a:endParaRPr lang="ru-RU" altLang="ru-RU" sz="2800" u="sng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>
              <a:lnSpc>
                <a:spcPts val="500"/>
              </a:lnSpc>
              <a:spcBef>
                <a:spcPct val="50000"/>
              </a:spcBef>
            </a:pPr>
            <a:r>
              <a:rPr lang="ru-RU" altLang="ru-RU" sz="2000" dirty="0">
                <a:solidFill>
                  <a:srgbClr val="002060"/>
                </a:solidFill>
                <a:latin typeface="Proxima Nova"/>
              </a:rPr>
              <a:t>- способ защиты населения</a:t>
            </a:r>
          </a:p>
        </p:txBody>
      </p: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57032AA1-9AA4-45F2-B6E3-BAF6B51C85AB}"/>
              </a:ext>
            </a:extLst>
          </p:cNvPr>
          <p:cNvSpPr/>
          <p:nvPr/>
        </p:nvSpPr>
        <p:spPr>
          <a:xfrm>
            <a:off x="846139" y="2030003"/>
            <a:ext cx="695825" cy="24967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74AA57C-D300-4022-863B-BD87C0A069C1}"/>
              </a:ext>
            </a:extLst>
          </p:cNvPr>
          <p:cNvSpPr/>
          <p:nvPr/>
        </p:nvSpPr>
        <p:spPr>
          <a:xfrm>
            <a:off x="545432" y="254282"/>
            <a:ext cx="1164656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Инженерная защита населения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21F3975D-CA3C-4286-A367-842B94376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1" y="1768396"/>
            <a:ext cx="9518650" cy="68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baseline="30000" dirty="0">
              <a:effectLst>
                <a:outerShdw blurRad="38100" dist="38100" dir="2700000" algn="tl">
                  <a:srgbClr val="C0C0C0"/>
                </a:outerShdw>
              </a:effectLst>
              <a:latin typeface="Agency FB" pitchFamily="34" charset="0"/>
            </a:endParaRPr>
          </a:p>
          <a:p>
            <a:pPr algn="ctr">
              <a:defRPr/>
            </a:pPr>
            <a:r>
              <a:rPr lang="ru-RU" dirty="0">
                <a:latin typeface="Proxima Nova"/>
              </a:rPr>
              <a:t>путем укрытия его в защитных сооружениях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B67FC139-D337-41C6-A93A-828FBA659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1" y="2594190"/>
            <a:ext cx="9518650" cy="68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baseline="30000" dirty="0">
              <a:effectLst>
                <a:outerShdw blurRad="38100" dist="38100" dir="2700000" algn="tl">
                  <a:srgbClr val="C0C0C0"/>
                </a:outerShdw>
              </a:effectLst>
              <a:latin typeface="Agency FB" pitchFamily="34" charset="0"/>
            </a:endParaRPr>
          </a:p>
          <a:p>
            <a:pPr algn="ctr">
              <a:defRPr/>
            </a:pPr>
            <a:r>
              <a:rPr lang="ru-RU" dirty="0">
                <a:latin typeface="Proxima Nova"/>
              </a:rPr>
              <a:t>ускоренного их создания с возникновением опасностей,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FAB511D9-A557-4BB0-B868-5F3A4E90E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1" y="3403693"/>
            <a:ext cx="9518650" cy="68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baseline="30000" dirty="0">
              <a:effectLst>
                <a:outerShdw blurRad="38100" dist="38100" dir="2700000" algn="tl">
                  <a:srgbClr val="C0C0C0"/>
                </a:outerShdw>
              </a:effectLst>
              <a:latin typeface="Agency FB" pitchFamily="34" charset="0"/>
            </a:endParaRPr>
          </a:p>
          <a:p>
            <a:pPr algn="ctr">
              <a:defRPr/>
            </a:pPr>
            <a:r>
              <a:rPr lang="ru-RU" dirty="0">
                <a:latin typeface="Proxima Nova"/>
              </a:rPr>
              <a:t>а также возведения инженерных сооружений (дамб, плотин и т.п.)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A5DC7C3E-A726-462A-AEF3-13FC6DEA6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1" y="4271747"/>
            <a:ext cx="9518650" cy="684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baseline="30000" dirty="0">
              <a:effectLst>
                <a:outerShdw blurRad="38100" dist="38100" dir="2700000" algn="tl">
                  <a:srgbClr val="C0C0C0"/>
                </a:outerShdw>
              </a:effectLst>
              <a:latin typeface="Agency FB" pitchFamily="34" charset="0"/>
            </a:endParaRPr>
          </a:p>
          <a:p>
            <a:pPr algn="ctr">
              <a:defRPr/>
            </a:pPr>
            <a:r>
              <a:rPr lang="ru-RU" dirty="0">
                <a:latin typeface="Proxima Nova"/>
              </a:rPr>
              <a:t>и проведения других инженерно-технических мероприятий.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2" grpId="0" animBg="1"/>
      <p:bldP spid="12" grpId="0" animBg="1"/>
      <p:bldP spid="13" grpId="0" animBg="1"/>
      <p:bldP spid="15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>
            <a:extLst>
              <a:ext uri="{FF2B5EF4-FFF2-40B4-BE49-F238E27FC236}">
                <a16:creationId xmlns:a16="http://schemas.microsoft.com/office/drawing/2014/main" id="{AB52E12A-4176-44A4-8993-764C90473C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1626" y="875221"/>
            <a:ext cx="11393905" cy="886016"/>
          </a:xfrm>
          <a:noFill/>
          <a:ln w="38100">
            <a:noFill/>
          </a:ln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ru-RU" sz="1800" i="1" dirty="0">
                <a:solidFill>
                  <a:srgbClr val="C00000"/>
                </a:solidFill>
                <a:latin typeface="Proxima Nova"/>
              </a:rPr>
              <a:t>Средство коллективной защиты гражданской обороны </a:t>
            </a:r>
            <a:r>
              <a:rPr lang="ru-RU" sz="1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roxima Nova"/>
              </a:rPr>
              <a:t>- сооружение, предназначенное для защиты группы людей от воздействия средств нападения противника. </a:t>
            </a:r>
            <a:r>
              <a:rPr lang="ru-RU" sz="1600" dirty="0">
                <a:solidFill>
                  <a:schemeClr val="tx1"/>
                </a:solidFill>
                <a:latin typeface="Proxima Nova"/>
              </a:rPr>
              <a:t>(</a:t>
            </a:r>
            <a:r>
              <a:rPr lang="ru-RU" sz="1600" dirty="0">
                <a:solidFill>
                  <a:srgbClr val="C00000"/>
                </a:solidFill>
                <a:latin typeface="Proxima Nova"/>
              </a:rPr>
              <a:t>ГОСТ Р42-0.02-2001</a:t>
            </a:r>
            <a:r>
              <a:rPr lang="ru-RU" sz="1600" dirty="0">
                <a:solidFill>
                  <a:schemeClr val="tx1"/>
                </a:solidFill>
                <a:latin typeface="Proxima Nova"/>
              </a:rPr>
              <a:t>)</a:t>
            </a:r>
          </a:p>
        </p:txBody>
      </p:sp>
      <p:sp>
        <p:nvSpPr>
          <p:cNvPr id="254982" name="Text Box 6">
            <a:extLst>
              <a:ext uri="{FF2B5EF4-FFF2-40B4-BE49-F238E27FC236}">
                <a16:creationId xmlns:a16="http://schemas.microsoft.com/office/drawing/2014/main" id="{21DAE3EB-DD68-447D-8125-315A1B8FF9B9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1246981" y="2867423"/>
            <a:ext cx="1665288" cy="52322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Proxima Nova"/>
              </a:rPr>
              <a:t>Защитные</a:t>
            </a:r>
          </a:p>
          <a:p>
            <a:pPr algn="ctr">
              <a:defRPr/>
            </a:pPr>
            <a:r>
              <a:rPr lang="ru-RU" sz="1400" dirty="0">
                <a:latin typeface="Proxima Nova"/>
              </a:rPr>
              <a:t>сооружения ГО</a:t>
            </a:r>
          </a:p>
        </p:txBody>
      </p:sp>
      <p:sp>
        <p:nvSpPr>
          <p:cNvPr id="254983" name="Text Box 7">
            <a:extLst>
              <a:ext uri="{FF2B5EF4-FFF2-40B4-BE49-F238E27FC236}">
                <a16:creationId xmlns:a16="http://schemas.microsoft.com/office/drawing/2014/main" id="{4491E956-EF34-43C7-AAF2-5AC45990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9990" y="2838159"/>
            <a:ext cx="2497138" cy="116998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Proxima Nova"/>
                <a:cs typeface="Times New Roman" pitchFamily="18" charset="0"/>
              </a:rPr>
              <a:t>Приспособленные под защитные сооружения</a:t>
            </a:r>
          </a:p>
          <a:p>
            <a:pPr algn="ctr">
              <a:defRPr/>
            </a:pPr>
            <a:r>
              <a:rPr lang="ru-RU" sz="1400" dirty="0">
                <a:latin typeface="Proxima Nova"/>
                <a:cs typeface="Times New Roman" pitchFamily="18" charset="0"/>
              </a:rPr>
              <a:t>подвальные и цокольные этажи зданий и сооружений, туннели</a:t>
            </a:r>
          </a:p>
        </p:txBody>
      </p:sp>
      <p:sp>
        <p:nvSpPr>
          <p:cNvPr id="254984" name="Text Box 8">
            <a:extLst>
              <a:ext uri="{FF2B5EF4-FFF2-40B4-BE49-F238E27FC236}">
                <a16:creationId xmlns:a16="http://schemas.microsoft.com/office/drawing/2014/main" id="{F2383152-3E51-45DB-A789-5EDBCCD76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671" y="2850245"/>
            <a:ext cx="2184400" cy="523220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Proxima Nova"/>
              </a:rPr>
              <a:t>Сооружения </a:t>
            </a:r>
          </a:p>
          <a:p>
            <a:pPr algn="ctr">
              <a:defRPr/>
            </a:pPr>
            <a:r>
              <a:rPr lang="ru-RU" sz="1400" dirty="0">
                <a:latin typeface="Proxima Nova"/>
              </a:rPr>
              <a:t>метрополитена</a:t>
            </a:r>
          </a:p>
        </p:txBody>
      </p:sp>
      <p:sp>
        <p:nvSpPr>
          <p:cNvPr id="254985" name="Text Box 9">
            <a:extLst>
              <a:ext uri="{FF2B5EF4-FFF2-40B4-BE49-F238E27FC236}">
                <a16:creationId xmlns:a16="http://schemas.microsoft.com/office/drawing/2014/main" id="{DE8EBE27-088E-4A92-9D74-BBE2B319C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3808" y="2815267"/>
            <a:ext cx="2574925" cy="954107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dirty="0">
                <a:latin typeface="Proxima Nova"/>
                <a:cs typeface="Times New Roman" pitchFamily="18" charset="0"/>
              </a:rPr>
              <a:t>Приспособленные под защитные сооружения, шахты, горные выработки и естественные полости</a:t>
            </a:r>
          </a:p>
        </p:txBody>
      </p:sp>
      <p:sp>
        <p:nvSpPr>
          <p:cNvPr id="254986" name="Rectangle 10">
            <a:extLst>
              <a:ext uri="{FF2B5EF4-FFF2-40B4-BE49-F238E27FC236}">
                <a16:creationId xmlns:a16="http://schemas.microsoft.com/office/drawing/2014/main" id="{DF68ECBA-C796-4D90-850D-2FB6C4DAC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1295" y="5208520"/>
            <a:ext cx="3979862" cy="7207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ru-RU" sz="1400" dirty="0">
                <a:latin typeface="Proxima Nova"/>
                <a:cs typeface="Times New Roman" pitchFamily="18" charset="0"/>
              </a:rPr>
              <a:t>Простейшие укрытия </a:t>
            </a:r>
          </a:p>
          <a:p>
            <a:pPr algn="ctr">
              <a:defRPr/>
            </a:pPr>
            <a:r>
              <a:rPr lang="ru-RU" sz="1400" dirty="0">
                <a:latin typeface="Proxima Nova"/>
                <a:cs typeface="Times New Roman" pitchFamily="18" charset="0"/>
              </a:rPr>
              <a:t>(приспособленные под укрытия подвалы, 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400" dirty="0">
                <a:latin typeface="Proxima Nova"/>
                <a:cs typeface="Times New Roman" pitchFamily="18" charset="0"/>
              </a:rPr>
              <a:t>перекрытые щели)</a:t>
            </a:r>
          </a:p>
        </p:txBody>
      </p:sp>
      <p:sp>
        <p:nvSpPr>
          <p:cNvPr id="254987" name="Text Box 11">
            <a:extLst>
              <a:ext uri="{FF2B5EF4-FFF2-40B4-BE49-F238E27FC236}">
                <a16:creationId xmlns:a16="http://schemas.microsoft.com/office/drawing/2014/main" id="{B5B64886-3E14-4AF5-83E8-C7F023AFF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49" y="1661141"/>
            <a:ext cx="6708775" cy="338554"/>
          </a:xfrm>
          <a:prstGeom prst="rect">
            <a:avLst/>
          </a:prstGeom>
          <a:noFill/>
          <a:ln w="28575">
            <a:solidFill>
              <a:srgbClr val="3366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Proxima Nova"/>
              </a:rPr>
              <a:t>СКЗ,  строящиеся (приспосабливаемые)      в мирное время</a:t>
            </a:r>
          </a:p>
        </p:txBody>
      </p:sp>
      <p:sp>
        <p:nvSpPr>
          <p:cNvPr id="12301" name="Line 12">
            <a:extLst>
              <a:ext uri="{FF2B5EF4-FFF2-40B4-BE49-F238E27FC236}">
                <a16:creationId xmlns:a16="http://schemas.microsoft.com/office/drawing/2014/main" id="{BE7B7AB1-D4AF-4234-BB30-3E3B1ED39BC1}"/>
              </a:ext>
            </a:extLst>
          </p:cNvPr>
          <p:cNvSpPr>
            <a:spLocks noChangeShapeType="1"/>
          </p:cNvSpPr>
          <p:nvPr/>
        </p:nvSpPr>
        <p:spPr bwMode="auto">
          <a:xfrm>
            <a:off x="2079625" y="2395440"/>
            <a:ext cx="7410450" cy="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02" name="Line 13">
            <a:extLst>
              <a:ext uri="{FF2B5EF4-FFF2-40B4-BE49-F238E27FC236}">
                <a16:creationId xmlns:a16="http://schemas.microsoft.com/office/drawing/2014/main" id="{BA550DE4-B983-4AD4-A56D-C685C7F2B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0524" y="2395440"/>
            <a:ext cx="0" cy="433388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03" name="Line 14">
            <a:extLst>
              <a:ext uri="{FF2B5EF4-FFF2-40B4-BE49-F238E27FC236}">
                <a16:creationId xmlns:a16="http://schemas.microsoft.com/office/drawing/2014/main" id="{7A16F154-961E-4FDA-A1C1-7C3D0264F6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501271" y="2395440"/>
            <a:ext cx="0" cy="433388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04" name="Line 15">
            <a:extLst>
              <a:ext uri="{FF2B5EF4-FFF2-40B4-BE49-F238E27FC236}">
                <a16:creationId xmlns:a16="http://schemas.microsoft.com/office/drawing/2014/main" id="{D4BA2D90-F8C2-4D65-A23A-B78B389C9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8845" y="2396735"/>
            <a:ext cx="0" cy="433388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05" name="Line 16">
            <a:extLst>
              <a:ext uri="{FF2B5EF4-FFF2-40B4-BE49-F238E27FC236}">
                <a16:creationId xmlns:a16="http://schemas.microsoft.com/office/drawing/2014/main" id="{3B3C9997-35B0-42C6-8A5B-FA205AF068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77050" y="2395440"/>
            <a:ext cx="0" cy="433388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4993" name="Text Box 17">
            <a:extLst>
              <a:ext uri="{FF2B5EF4-FFF2-40B4-BE49-F238E27FC236}">
                <a16:creationId xmlns:a16="http://schemas.microsoft.com/office/drawing/2014/main" id="{AA17CF11-83DD-4E1A-8B39-C7BBAC36C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49" y="4204387"/>
            <a:ext cx="6708774" cy="338554"/>
          </a:xfrm>
          <a:prstGeom prst="rect">
            <a:avLst/>
          </a:prstGeom>
          <a:noFill/>
          <a:ln w="28575">
            <a:solidFill>
              <a:srgbClr val="A5002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Proxima Nova"/>
              </a:rPr>
              <a:t>СКЗ, строящиеся (приспосабливаемые )  при угрозе ЧС</a:t>
            </a:r>
          </a:p>
        </p:txBody>
      </p:sp>
      <p:sp>
        <p:nvSpPr>
          <p:cNvPr id="12307" name="Line 18">
            <a:extLst>
              <a:ext uri="{FF2B5EF4-FFF2-40B4-BE49-F238E27FC236}">
                <a16:creationId xmlns:a16="http://schemas.microsoft.com/office/drawing/2014/main" id="{305479BC-3339-4207-B88D-852235861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4523" y="4542941"/>
            <a:ext cx="0" cy="431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08" name="Line 19">
            <a:extLst>
              <a:ext uri="{FF2B5EF4-FFF2-40B4-BE49-F238E27FC236}">
                <a16:creationId xmlns:a16="http://schemas.microsoft.com/office/drawing/2014/main" id="{607983A5-E356-4F33-B629-E239665337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0736" y="2036665"/>
            <a:ext cx="1588" cy="358775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481" name="Rectangle 17">
            <a:extLst>
              <a:ext uri="{FF2B5EF4-FFF2-40B4-BE49-F238E27FC236}">
                <a16:creationId xmlns:a16="http://schemas.microsoft.com/office/drawing/2014/main" id="{5F9EFF18-BB73-49DC-A7D9-B9CED8AF2E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3400" y="5208521"/>
            <a:ext cx="3509962" cy="720725"/>
          </a:xfrm>
          <a:prstGeom prst="rect">
            <a:avLst/>
          </a:prstGeom>
          <a:noFill/>
          <a:ln w="254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ru-RU" altLang="ru-RU" sz="1400" b="0" dirty="0">
                <a:latin typeface="Proxima Nova"/>
              </a:rPr>
              <a:t>Быстровозводимые</a:t>
            </a:r>
          </a:p>
          <a:p>
            <a:pPr algn="ctr">
              <a:lnSpc>
                <a:spcPct val="90000"/>
              </a:lnSpc>
            </a:pPr>
            <a:r>
              <a:rPr lang="ru-RU" altLang="ru-RU" sz="1400" b="0" dirty="0">
                <a:latin typeface="Proxima Nova"/>
              </a:rPr>
              <a:t>защитные сооружения</a:t>
            </a:r>
          </a:p>
        </p:txBody>
      </p:sp>
      <p:sp>
        <p:nvSpPr>
          <p:cNvPr id="62482" name="Line 18">
            <a:extLst>
              <a:ext uri="{FF2B5EF4-FFF2-40B4-BE49-F238E27FC236}">
                <a16:creationId xmlns:a16="http://schemas.microsoft.com/office/drawing/2014/main" id="{FE5D6978-CE3D-4B77-A253-B1579926C7E8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1901" y="4980590"/>
            <a:ext cx="4759325" cy="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3" name="Line 19">
            <a:extLst>
              <a:ext uri="{FF2B5EF4-FFF2-40B4-BE49-F238E27FC236}">
                <a16:creationId xmlns:a16="http://schemas.microsoft.com/office/drawing/2014/main" id="{6D8C26AA-E3F8-4C01-A3C1-350AC264E2E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71901" y="4974741"/>
            <a:ext cx="0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2484" name="Line 20">
            <a:extLst>
              <a:ext uri="{FF2B5EF4-FFF2-40B4-BE49-F238E27FC236}">
                <a16:creationId xmlns:a16="http://schemas.microsoft.com/office/drawing/2014/main" id="{203BB0B1-F89F-4A68-9AC7-4B590AEC2C82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1226" y="4992621"/>
            <a:ext cx="0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4733687-B263-4A2B-988F-306350FFFDEB}"/>
              </a:ext>
            </a:extLst>
          </p:cNvPr>
          <p:cNvSpPr/>
          <p:nvPr/>
        </p:nvSpPr>
        <p:spPr>
          <a:xfrm>
            <a:off x="425117" y="131426"/>
            <a:ext cx="1164656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Средство коллективной защиты ГО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D8F7BED-BB16-4FBD-810F-B96A30349DC4}"/>
              </a:ext>
            </a:extLst>
          </p:cNvPr>
          <p:cNvSpPr/>
          <p:nvPr/>
        </p:nvSpPr>
        <p:spPr>
          <a:xfrm>
            <a:off x="697832" y="971550"/>
            <a:ext cx="10840452" cy="11829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just">
              <a:lnSpc>
                <a:spcPts val="3000"/>
              </a:lnSpc>
              <a:defRPr/>
            </a:pPr>
            <a:r>
              <a:rPr lang="ru-RU" alt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2"/>
                </a:solidFill>
                <a:latin typeface="Proxima Nova"/>
                <a:cs typeface="Times New Roman" pitchFamily="18" charset="0"/>
              </a:rPr>
              <a:t>укрытие людей и материальных ценностей в существующих защитных сооружениях гражданской обороны и приспособленные под  защитные сооружения гражданской обороны подземные пространства городов;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BD0B05-5DE7-4840-8F6C-C4F32CE6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313" y="2350254"/>
            <a:ext cx="3265571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336B32-20EA-4895-B92C-1FE97AD55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79" y="2331204"/>
            <a:ext cx="3189955" cy="108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0461E8-8CDF-452C-9E0B-317E9D0F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65" y="2311902"/>
            <a:ext cx="3453063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A852846-A948-4815-B51F-47397AEA428D}"/>
              </a:ext>
            </a:extLst>
          </p:cNvPr>
          <p:cNvSpPr/>
          <p:nvPr/>
        </p:nvSpPr>
        <p:spPr>
          <a:xfrm>
            <a:off x="697831" y="3532940"/>
            <a:ext cx="10840453" cy="11829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just">
              <a:lnSpc>
                <a:spcPts val="3000"/>
              </a:lnSpc>
              <a:defRPr/>
            </a:pPr>
            <a:r>
              <a:rPr lang="ru-RU" altLang="ru-RU" sz="2000" dirty="0">
                <a:solidFill>
                  <a:schemeClr val="tx1"/>
                </a:solidFill>
                <a:latin typeface="Proxima Nova"/>
                <a:cs typeface="Times New Roman" pitchFamily="18" charset="0"/>
              </a:rPr>
              <a:t>-</a:t>
            </a:r>
            <a:r>
              <a:rPr lang="ru-RU" altLang="ru-RU" sz="2000" dirty="0">
                <a:solidFill>
                  <a:srgbClr val="FF0000"/>
                </a:solidFill>
                <a:latin typeface="Proxima Nova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chemeClr val="accent2"/>
                </a:solidFill>
                <a:latin typeface="Proxima Nova"/>
                <a:cs typeface="Times New Roman" pitchFamily="18" charset="0"/>
              </a:rPr>
              <a:t>укрытие семей и трудовых коллективов в квартирах и производственных помещениях, в которых ими в оперативном порядке проведена самостоятельная герметизация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6EDD052-F9EA-460F-87CD-96A6CAFA35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078" y="4873292"/>
            <a:ext cx="3189955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5CDAF0-0B95-4377-8710-6E35530D7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22" y="4873292"/>
            <a:ext cx="3169862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8DFE2ED-1DC8-476A-A82B-E4AC0FF96E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896" y="4963386"/>
            <a:ext cx="3327732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5E20C88-E079-443D-8A59-8B12C92DACAF}"/>
              </a:ext>
            </a:extLst>
          </p:cNvPr>
          <p:cNvSpPr/>
          <p:nvPr/>
        </p:nvSpPr>
        <p:spPr>
          <a:xfrm>
            <a:off x="425117" y="131426"/>
            <a:ext cx="1164656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Основные планирующие мероприятия инженерной защиты населения: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AB3F566-BFD3-4AD9-B9EF-24A1D7493FA6}"/>
              </a:ext>
            </a:extLst>
          </p:cNvPr>
          <p:cNvSpPr/>
          <p:nvPr/>
        </p:nvSpPr>
        <p:spPr>
          <a:xfrm>
            <a:off x="1609726" y="594973"/>
            <a:ext cx="9129712" cy="3478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lnSpc>
                <a:spcPts val="3000"/>
              </a:lnSpc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Proxima Nova"/>
                <a:cs typeface="Times New Roman" pitchFamily="18" charset="0"/>
              </a:rPr>
              <a:t>- убежища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5E6C06D-4198-4DCC-92FB-8F34EDE60520}"/>
              </a:ext>
            </a:extLst>
          </p:cNvPr>
          <p:cNvSpPr/>
          <p:nvPr/>
        </p:nvSpPr>
        <p:spPr>
          <a:xfrm>
            <a:off x="1609726" y="1917630"/>
            <a:ext cx="9131300" cy="357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lnSpc>
                <a:spcPts val="3000"/>
              </a:lnSpc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Proxima Nova"/>
                <a:cs typeface="Times New Roman" pitchFamily="18" charset="0"/>
              </a:rPr>
              <a:t>- противорадиационные укрытия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A74F719-A91C-44B4-B919-554AEE6D40EB}"/>
              </a:ext>
            </a:extLst>
          </p:cNvPr>
          <p:cNvSpPr/>
          <p:nvPr/>
        </p:nvSpPr>
        <p:spPr>
          <a:xfrm>
            <a:off x="1570037" y="3315351"/>
            <a:ext cx="9129713" cy="392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lnSpc>
                <a:spcPts val="3000"/>
              </a:lnSpc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Proxima Nova"/>
                <a:cs typeface="Times New Roman" pitchFamily="18" charset="0"/>
              </a:rPr>
              <a:t>-  укрытия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01165C-9743-4B90-99B3-55928547C9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330495"/>
            <a:ext cx="2546350" cy="91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2CAAEC1-E8F2-4F3E-B3A0-AF13A3DF35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004485"/>
            <a:ext cx="2598738" cy="83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0C4FFA2-510C-4B4A-9815-231BBAEEB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20" y="2411056"/>
            <a:ext cx="3121025" cy="83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B7D8024-A39A-417E-805E-AEA0DD8213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7" y="1012052"/>
            <a:ext cx="2863850" cy="83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15673DC-8791-44E9-B1E3-519E9CEA0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643" y="1025041"/>
            <a:ext cx="3043238" cy="81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D4A25FC-1D88-4EF4-8E7C-345CC85560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3759927"/>
            <a:ext cx="2598738" cy="988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01CDD87-7C34-4AD7-980B-61E799BB84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20" y="3759926"/>
            <a:ext cx="2971800" cy="97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9AE293D-40AD-4ED0-A4BF-E9F730C8116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30" y="5312805"/>
            <a:ext cx="2789238" cy="67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E99F1F7-09CD-47B8-949D-41EA6FE75B70}"/>
              </a:ext>
            </a:extLst>
          </p:cNvPr>
          <p:cNvSpPr/>
          <p:nvPr/>
        </p:nvSpPr>
        <p:spPr>
          <a:xfrm>
            <a:off x="1531143" y="4834345"/>
            <a:ext cx="9129713" cy="392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 algn="ctr">
              <a:lnSpc>
                <a:spcPts val="3000"/>
              </a:lnSpc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Proxima Nova"/>
                <a:cs typeface="Times New Roman" pitchFamily="18" charset="0"/>
              </a:rPr>
              <a:t>-  простейшие укрытия</a:t>
            </a:r>
          </a:p>
        </p:txBody>
      </p:sp>
      <p:pic>
        <p:nvPicPr>
          <p:cNvPr id="24" name="Picture 7" descr="Рисунок9">
            <a:extLst>
              <a:ext uri="{FF2B5EF4-FFF2-40B4-BE49-F238E27FC236}">
                <a16:creationId xmlns:a16="http://schemas.microsoft.com/office/drawing/2014/main" id="{CE02B33B-138B-42FA-A917-A32264C30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730" y="2388383"/>
            <a:ext cx="2863850" cy="86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58" name="Picture 2" descr="https://im2-tub-ru.yandex.net/i?id=b54be11e7a55bbf31e9022c1e190856d&amp;n=33&amp;h=170">
            <a:extLst>
              <a:ext uri="{FF2B5EF4-FFF2-40B4-BE49-F238E27FC236}">
                <a16:creationId xmlns:a16="http://schemas.microsoft.com/office/drawing/2014/main" id="{E03B69AA-0853-4C1A-BB0F-5F4C50419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7" y="5327880"/>
            <a:ext cx="2554288" cy="66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0" name="Picture 4" descr="https://im3-tub-ru.yandex.net/i?id=92f57816cf2b8c2711dc34c83a57b9e5&amp;n=33&amp;h=170">
            <a:extLst>
              <a:ext uri="{FF2B5EF4-FFF2-40B4-BE49-F238E27FC236}">
                <a16:creationId xmlns:a16="http://schemas.microsoft.com/office/drawing/2014/main" id="{203ACF2A-5FD3-4540-AA50-13E5649D6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407" y="5240125"/>
            <a:ext cx="2940050" cy="764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2" name="Picture 6" descr="https://im1-tub-ru.yandex.net/i?id=131e75e1ebafbc232e8fba69229f092a&amp;n=33&amp;h=170">
            <a:extLst>
              <a:ext uri="{FF2B5EF4-FFF2-40B4-BE49-F238E27FC236}">
                <a16:creationId xmlns:a16="http://schemas.microsoft.com/office/drawing/2014/main" id="{6502C272-FC45-42B4-A157-4FF43FE77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6" y="3803289"/>
            <a:ext cx="2934493" cy="99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F3484B9E-8EEF-47E7-B498-58334C634412}"/>
              </a:ext>
            </a:extLst>
          </p:cNvPr>
          <p:cNvSpPr/>
          <p:nvPr/>
        </p:nvSpPr>
        <p:spPr>
          <a:xfrm>
            <a:off x="425117" y="131426"/>
            <a:ext cx="1164656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Виды защитных сооружений гражданской обороны: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44FD64B2-6C97-4F91-8384-84A240BED18B}"/>
              </a:ext>
            </a:extLst>
          </p:cNvPr>
          <p:cNvSpPr txBox="1"/>
          <p:nvPr/>
        </p:nvSpPr>
        <p:spPr>
          <a:xfrm>
            <a:off x="323105" y="56208"/>
            <a:ext cx="11309684" cy="22155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045" tIns="45524" rIns="91045" bIns="45524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lvl="0"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Порядок проведения вводного инструктажа по ГО:</a:t>
            </a:r>
          </a:p>
          <a:p>
            <a:pPr indent="457200" algn="just">
              <a:defRPr/>
            </a:pPr>
            <a:r>
              <a:rPr lang="ru-RU" sz="1600" dirty="0" smtClean="0">
                <a:latin typeface="Proxima Nova"/>
              </a:rPr>
              <a:t>Вводный </a:t>
            </a:r>
            <a:r>
              <a:rPr lang="ru-RU" sz="1600" dirty="0">
                <a:latin typeface="Proxima Nova"/>
              </a:rPr>
              <a:t>инструктаж по ГО проводится в организациях на основании требований ПП РФ от 2 ноября 2000 г.</a:t>
            </a:r>
            <a:r>
              <a:rPr lang="ru-RU" sz="1600" dirty="0">
                <a:solidFill>
                  <a:srgbClr val="C00000"/>
                </a:solidFill>
                <a:latin typeface="Proxima Nova"/>
              </a:rPr>
              <a:t> № 841 </a:t>
            </a:r>
            <a:r>
              <a:rPr lang="ru-RU" sz="1600" dirty="0">
                <a:latin typeface="Proxima Nova"/>
              </a:rPr>
              <a:t>«Об утверждении положения о подготовке населения в области ГО».</a:t>
            </a:r>
          </a:p>
          <a:p>
            <a:pPr indent="457200" algn="just">
              <a:defRPr/>
            </a:pPr>
            <a:r>
              <a:rPr lang="ru-RU" sz="1600" i="1" u="sng" dirty="0" smtClean="0">
                <a:solidFill>
                  <a:srgbClr val="C00000"/>
                </a:solidFill>
                <a:latin typeface="Proxima Nova"/>
              </a:rPr>
              <a:t>Вводный </a:t>
            </a:r>
            <a:r>
              <a:rPr lang="ru-RU" sz="1600" i="1" u="sng" dirty="0">
                <a:solidFill>
                  <a:srgbClr val="C00000"/>
                </a:solidFill>
                <a:latin typeface="Proxima Nova"/>
              </a:rPr>
              <a:t>инструктаж по ГО проходят:</a:t>
            </a:r>
          </a:p>
          <a:p>
            <a:pPr indent="457200" algn="just">
              <a:buFontTx/>
              <a:buChar char="-"/>
              <a:defRPr/>
            </a:pPr>
            <a:r>
              <a:rPr lang="ru-RU" sz="1600" dirty="0">
                <a:latin typeface="Proxima Nova"/>
              </a:rPr>
              <a:t>вновь принятые на работу лица, независимо от их образования, трудового стажа по профессии (должности), гражданства;</a:t>
            </a:r>
          </a:p>
          <a:p>
            <a:pPr indent="457200" algn="just">
              <a:buFontTx/>
              <a:buChar char="-"/>
              <a:defRPr/>
            </a:pPr>
            <a:r>
              <a:rPr lang="ru-RU" sz="1600" dirty="0">
                <a:latin typeface="Proxima Nova"/>
              </a:rPr>
              <a:t>лица, командированные в организацию на срок </a:t>
            </a:r>
            <a:r>
              <a:rPr lang="ru-RU" sz="1600" i="1" dirty="0">
                <a:solidFill>
                  <a:srgbClr val="C00000"/>
                </a:solidFill>
                <a:latin typeface="Proxima Nova"/>
              </a:rPr>
              <a:t>более 30 </a:t>
            </a:r>
            <a:r>
              <a:rPr lang="ru-RU" sz="1600" dirty="0">
                <a:latin typeface="Proxima Nova"/>
              </a:rPr>
              <a:t>календарных дней.</a:t>
            </a:r>
          </a:p>
          <a:p>
            <a:pPr indent="457200" algn="just">
              <a:defRPr/>
            </a:pPr>
            <a:endParaRPr lang="ru-RU" sz="1800" dirty="0">
              <a:latin typeface="Proxima Nov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B62BBB-33A6-4377-9C1B-D0310DADC047}"/>
              </a:ext>
            </a:extLst>
          </p:cNvPr>
          <p:cNvSpPr txBox="1"/>
          <p:nvPr/>
        </p:nvSpPr>
        <p:spPr>
          <a:xfrm>
            <a:off x="226853" y="1833392"/>
            <a:ext cx="11405936" cy="2703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710" tIns="43356" rIns="86710" bIns="43356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lvl="0" defTabSz="870875"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Порядок проведения инструктажа по действиям в ЧС:</a:t>
            </a:r>
          </a:p>
          <a:p>
            <a:pPr indent="435437" algn="just" defTabSz="870875">
              <a:defRPr/>
            </a:pPr>
            <a:r>
              <a:rPr lang="ru-RU" sz="1600" dirty="0" smtClean="0">
                <a:solidFill>
                  <a:srgbClr val="000000"/>
                </a:solidFill>
                <a:latin typeface="Proxima Nova"/>
              </a:rPr>
              <a:t>Инструктаж </a:t>
            </a:r>
            <a:r>
              <a:rPr lang="ru-RU" sz="1600" dirty="0">
                <a:solidFill>
                  <a:srgbClr val="000000"/>
                </a:solidFill>
                <a:latin typeface="Proxima Nova"/>
              </a:rPr>
              <a:t>по действиям в ЧС проводится </a:t>
            </a:r>
            <a:r>
              <a:rPr lang="ru-RU" sz="1600" dirty="0" smtClean="0">
                <a:solidFill>
                  <a:srgbClr val="000000"/>
                </a:solidFill>
                <a:latin typeface="Proxima Nova"/>
              </a:rPr>
              <a:t>на </a:t>
            </a:r>
            <a:r>
              <a:rPr lang="ru-RU" sz="1600" dirty="0">
                <a:solidFill>
                  <a:srgbClr val="000000"/>
                </a:solidFill>
                <a:latin typeface="Proxima Nova"/>
              </a:rPr>
              <a:t>основании требований ПП РФ от </a:t>
            </a:r>
            <a:r>
              <a:rPr lang="ru-RU" sz="1600" dirty="0">
                <a:latin typeface="Proxima Nova"/>
              </a:rPr>
              <a:t>18 сентября 2020 г.</a:t>
            </a:r>
            <a:r>
              <a:rPr lang="ru-RU" sz="1600" dirty="0">
                <a:solidFill>
                  <a:srgbClr val="C00000"/>
                </a:solidFill>
                <a:latin typeface="Proxima Nova"/>
              </a:rPr>
              <a:t> </a:t>
            </a:r>
            <a:r>
              <a:rPr lang="ru-RU" sz="1600" i="1" dirty="0">
                <a:solidFill>
                  <a:srgbClr val="C00000"/>
                </a:solidFill>
                <a:latin typeface="Proxima Nova"/>
              </a:rPr>
              <a:t>№ 1485 </a:t>
            </a:r>
            <a:r>
              <a:rPr lang="ru-RU" sz="1600" dirty="0">
                <a:solidFill>
                  <a:srgbClr val="000000"/>
                </a:solidFill>
                <a:latin typeface="Proxima Nova"/>
              </a:rPr>
              <a:t>«Об утверждении положения о подготовке граждан РФ, иностранных граждан и лиц без гражданства в области защиты от ЧС»</a:t>
            </a:r>
          </a:p>
          <a:p>
            <a:pPr indent="435437" algn="just" defTabSz="870875">
              <a:defRPr/>
            </a:pPr>
            <a:r>
              <a:rPr lang="ru-RU" sz="1600" i="1" u="sng" dirty="0" smtClean="0">
                <a:solidFill>
                  <a:srgbClr val="C00000"/>
                </a:solidFill>
                <a:latin typeface="Proxima Nova"/>
              </a:rPr>
              <a:t>Инструктаж </a:t>
            </a:r>
            <a:r>
              <a:rPr lang="ru-RU" sz="1600" i="1" u="sng" dirty="0">
                <a:solidFill>
                  <a:srgbClr val="C00000"/>
                </a:solidFill>
                <a:latin typeface="Proxima Nova"/>
              </a:rPr>
              <a:t>по ЧС проходят:</a:t>
            </a:r>
          </a:p>
          <a:p>
            <a:pPr algn="just" defTabSz="870875">
              <a:defRPr/>
            </a:pPr>
            <a:r>
              <a:rPr lang="ru-RU" sz="1600" dirty="0">
                <a:solidFill>
                  <a:srgbClr val="000000"/>
                </a:solidFill>
                <a:latin typeface="Proxima Nova"/>
              </a:rPr>
              <a:t>- работники организаций </a:t>
            </a:r>
            <a:r>
              <a:rPr lang="ru-RU" sz="1600" i="1" dirty="0">
                <a:solidFill>
                  <a:srgbClr val="C00000"/>
                </a:solidFill>
                <a:latin typeface="Proxima Nova"/>
              </a:rPr>
              <a:t>не реже 1 раза в год</a:t>
            </a:r>
            <a:r>
              <a:rPr lang="ru-RU" sz="1600" dirty="0">
                <a:solidFill>
                  <a:srgbClr val="000000"/>
                </a:solidFill>
                <a:latin typeface="Proxima Nova"/>
              </a:rPr>
              <a:t>;</a:t>
            </a:r>
          </a:p>
          <a:p>
            <a:pPr algn="just" defTabSz="870875">
              <a:buFontTx/>
              <a:buChar char="-"/>
              <a:defRPr/>
            </a:pPr>
            <a:r>
              <a:rPr lang="ru-RU" sz="1600" dirty="0">
                <a:solidFill>
                  <a:srgbClr val="000000"/>
                </a:solidFill>
                <a:latin typeface="Proxima Nova"/>
              </a:rPr>
              <a:t>вновь принятые на работу лица, независимо от их образования, трудового стажа по профессии (должности), гражданства;</a:t>
            </a:r>
          </a:p>
          <a:p>
            <a:pPr algn="just" defTabSz="870875">
              <a:buFontTx/>
              <a:buChar char="-"/>
              <a:defRPr/>
            </a:pPr>
            <a:r>
              <a:rPr lang="ru-RU" sz="1600" dirty="0">
                <a:solidFill>
                  <a:srgbClr val="000000"/>
                </a:solidFill>
                <a:latin typeface="Proxima Nova"/>
              </a:rPr>
              <a:t>лица, командированные в организацию на </a:t>
            </a:r>
            <a:r>
              <a:rPr lang="ru-RU" sz="1600" i="1" dirty="0">
                <a:solidFill>
                  <a:srgbClr val="C00000"/>
                </a:solidFill>
                <a:latin typeface="Proxima Nova"/>
              </a:rPr>
              <a:t>срок более 30 </a:t>
            </a:r>
            <a:r>
              <a:rPr lang="ru-RU" sz="1600" dirty="0">
                <a:solidFill>
                  <a:srgbClr val="000000"/>
                </a:solidFill>
                <a:latin typeface="Proxima Nova"/>
              </a:rPr>
              <a:t>календарных дней.</a:t>
            </a:r>
          </a:p>
          <a:p>
            <a:pPr algn="just" defTabSz="870875">
              <a:buFontTx/>
              <a:buChar char="-"/>
              <a:defRPr/>
            </a:pPr>
            <a:endParaRPr lang="ru-RU" sz="1800" dirty="0">
              <a:solidFill>
                <a:srgbClr val="000000"/>
              </a:solidFill>
              <a:latin typeface="Proxima Nov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FD64B2-6C97-4F91-8384-84A240BED18B}"/>
              </a:ext>
            </a:extLst>
          </p:cNvPr>
          <p:cNvSpPr txBox="1"/>
          <p:nvPr/>
        </p:nvSpPr>
        <p:spPr>
          <a:xfrm>
            <a:off x="110809" y="4172503"/>
            <a:ext cx="11309684" cy="25541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045" tIns="45524" rIns="91045" bIns="45524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lvl="0"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Порядок проведения вводного инструктажа </a:t>
            </a:r>
            <a:r>
              <a:rPr lang="ru-RU" sz="2400" b="1" dirty="0" smtClean="0">
                <a:solidFill>
                  <a:srgbClr val="C00000"/>
                </a:solidFill>
                <a:latin typeface="Proxima Nova"/>
              </a:rPr>
              <a:t>антитеррористической безопасности</a:t>
            </a:r>
            <a:endParaRPr lang="ru-RU" sz="2400" b="1" dirty="0">
              <a:solidFill>
                <a:srgbClr val="C00000"/>
              </a:solidFill>
              <a:latin typeface="Proxima Nova"/>
            </a:endParaRPr>
          </a:p>
          <a:p>
            <a:pPr indent="457200" algn="just">
              <a:defRPr/>
            </a:pPr>
            <a:r>
              <a:rPr lang="ru-RU" sz="1600" dirty="0" smtClean="0">
                <a:latin typeface="Proxima Nova"/>
              </a:rPr>
              <a:t>Вводный </a:t>
            </a:r>
            <a:r>
              <a:rPr lang="ru-RU" sz="1600" dirty="0">
                <a:latin typeface="Proxima Nova"/>
              </a:rPr>
              <a:t>инструктаж по </a:t>
            </a:r>
            <a:r>
              <a:rPr lang="ru-RU" sz="1600" dirty="0" smtClean="0">
                <a:latin typeface="Proxima Nova"/>
              </a:rPr>
              <a:t>антитеррористической безопасности </a:t>
            </a:r>
            <a:r>
              <a:rPr lang="ru-RU" sz="1600" dirty="0">
                <a:latin typeface="Proxima Nova"/>
              </a:rPr>
              <a:t>проводится в организациях на основании </a:t>
            </a:r>
            <a:r>
              <a:rPr lang="ru-RU" sz="1600" dirty="0">
                <a:solidFill>
                  <a:srgbClr val="333333"/>
                </a:solidFill>
                <a:latin typeface="Tahoma" panose="020B0604030504040204" pitchFamily="34" charset="0"/>
              </a:rPr>
              <a:t>В силу п. 7 ст. 2, ч. 3.1 ст. 5 Федерального закона от 06.03.2006 N 35-ФЗ </a:t>
            </a:r>
            <a:r>
              <a:rPr lang="ru-RU" sz="1600" dirty="0" smtClean="0">
                <a:solidFill>
                  <a:srgbClr val="333333"/>
                </a:solidFill>
                <a:latin typeface="Tahoma" panose="020B0604030504040204" pitchFamily="34" charset="0"/>
              </a:rPr>
              <a:t>«О </a:t>
            </a:r>
            <a:r>
              <a:rPr lang="ru-RU" sz="1600" dirty="0">
                <a:solidFill>
                  <a:srgbClr val="333333"/>
                </a:solidFill>
                <a:latin typeface="Tahoma" panose="020B0604030504040204" pitchFamily="34" charset="0"/>
              </a:rPr>
              <a:t>противодействии </a:t>
            </a:r>
            <a:r>
              <a:rPr lang="ru-RU" sz="1600" dirty="0" smtClean="0">
                <a:solidFill>
                  <a:srgbClr val="333333"/>
                </a:solidFill>
                <a:latin typeface="Tahoma" panose="020B0604030504040204" pitchFamily="34" charset="0"/>
              </a:rPr>
              <a:t>терроризму», </a:t>
            </a:r>
            <a:r>
              <a:rPr lang="ru-RU" sz="1600" dirty="0" err="1">
                <a:solidFill>
                  <a:srgbClr val="333333"/>
                </a:solidFill>
                <a:latin typeface="Tahoma" panose="020B0604030504040204" pitchFamily="34" charset="0"/>
              </a:rPr>
              <a:t>пп</a:t>
            </a:r>
            <a:r>
              <a:rPr lang="ru-RU" sz="1600" dirty="0">
                <a:solidFill>
                  <a:srgbClr val="333333"/>
                </a:solidFill>
                <a:latin typeface="Tahoma" panose="020B0604030504040204" pitchFamily="34" charset="0"/>
              </a:rPr>
              <a:t>. "г" п. 28 Требований, утв. Постановлением Правительства РФ N 1421</a:t>
            </a:r>
            <a:endParaRPr lang="ru-RU" sz="1600" dirty="0" smtClean="0">
              <a:solidFill>
                <a:srgbClr val="333333"/>
              </a:solidFill>
              <a:latin typeface="Tahoma" panose="020B0604030504040204" pitchFamily="34" charset="0"/>
            </a:endParaRPr>
          </a:p>
          <a:p>
            <a:pPr indent="457200" algn="just">
              <a:defRPr/>
            </a:pPr>
            <a:r>
              <a:rPr lang="ru-RU" sz="1600" dirty="0">
                <a:solidFill>
                  <a:srgbClr val="333333"/>
                </a:solidFill>
                <a:latin typeface="Tahoma" panose="020B0604030504040204" pitchFamily="34" charset="0"/>
              </a:rPr>
              <a:t> </a:t>
            </a:r>
            <a:r>
              <a:rPr lang="ru-RU" sz="1600" i="1" u="sng" dirty="0" smtClean="0">
                <a:solidFill>
                  <a:srgbClr val="C00000"/>
                </a:solidFill>
                <a:latin typeface="Proxima Nova"/>
              </a:rPr>
              <a:t>Вводный </a:t>
            </a:r>
            <a:r>
              <a:rPr lang="ru-RU" sz="1600" i="1" u="sng" dirty="0">
                <a:solidFill>
                  <a:srgbClr val="C00000"/>
                </a:solidFill>
                <a:latin typeface="Proxima Nova"/>
              </a:rPr>
              <a:t>инструктаж по </a:t>
            </a:r>
            <a:r>
              <a:rPr lang="ru-RU" sz="1600" i="1" u="sng" dirty="0" smtClean="0">
                <a:solidFill>
                  <a:srgbClr val="C00000"/>
                </a:solidFill>
                <a:latin typeface="Proxima Nova"/>
              </a:rPr>
              <a:t>антитеррористической безопасности проходят</a:t>
            </a:r>
            <a:r>
              <a:rPr lang="ru-RU" sz="1600" i="1" u="sng" dirty="0">
                <a:solidFill>
                  <a:srgbClr val="C00000"/>
                </a:solidFill>
                <a:latin typeface="Proxima Nova"/>
              </a:rPr>
              <a:t>:</a:t>
            </a:r>
          </a:p>
          <a:p>
            <a:pPr indent="457200" algn="just">
              <a:buFontTx/>
              <a:buChar char="-"/>
              <a:defRPr/>
            </a:pPr>
            <a:r>
              <a:rPr lang="ru-RU" sz="1600" dirty="0">
                <a:latin typeface="Proxima Nova"/>
              </a:rPr>
              <a:t>вновь принятые на работу лица, независимо от их образования, трудового стажа по профессии (должности), гражданства;</a:t>
            </a:r>
          </a:p>
          <a:p>
            <a:pPr indent="457200" algn="just">
              <a:buFontTx/>
              <a:buChar char="-"/>
              <a:defRPr/>
            </a:pPr>
            <a:r>
              <a:rPr lang="ru-RU" sz="1600" dirty="0" smtClean="0">
                <a:latin typeface="Proxima Nova"/>
              </a:rPr>
              <a:t>Повторные инструктажи проводятся для всех работников не реже </a:t>
            </a:r>
            <a:r>
              <a:rPr lang="ru-RU" sz="1600" i="1" dirty="0">
                <a:solidFill>
                  <a:srgbClr val="C00000"/>
                </a:solidFill>
                <a:latin typeface="Proxima Nova"/>
              </a:rPr>
              <a:t>1 раза в </a:t>
            </a:r>
            <a:r>
              <a:rPr lang="ru-RU" sz="1600" i="1" dirty="0" smtClean="0">
                <a:solidFill>
                  <a:srgbClr val="C00000"/>
                </a:solidFill>
                <a:latin typeface="Proxima Nova"/>
              </a:rPr>
              <a:t>6 месяцев</a:t>
            </a:r>
            <a:endParaRPr lang="ru-RU" sz="1800" dirty="0"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145377028"/>
      </p:ext>
    </p:extLst>
  </p:cSld>
  <p:clrMapOvr>
    <a:masterClrMapping/>
  </p:clrMapOvr>
  <p:transition spd="slow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5" name="Rectangle 2">
            <a:extLst>
              <a:ext uri="{FF2B5EF4-FFF2-40B4-BE49-F238E27FC236}">
                <a16:creationId xmlns:a16="http://schemas.microsoft.com/office/drawing/2014/main" id="{E5134375-8BA5-4AFC-A86D-CB6860415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1" y="3714750"/>
            <a:ext cx="174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75" tIns="43188" rIns="86375" bIns="43188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eaLnBrk="1" hangingPunct="1"/>
            <a:endParaRPr lang="ru-RU" altLang="ru-RU" sz="3200" b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9797" name="TextBox 2">
            <a:extLst>
              <a:ext uri="{FF2B5EF4-FFF2-40B4-BE49-F238E27FC236}">
                <a16:creationId xmlns:a16="http://schemas.microsoft.com/office/drawing/2014/main" id="{64E9EFC6-B1E2-466A-A681-EBD962FEC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1" y="2110187"/>
            <a:ext cx="2320925" cy="4287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600"/>
              </a:lnSpc>
              <a:spcBef>
                <a:spcPts val="1200"/>
              </a:spcBef>
            </a:pPr>
            <a:endParaRPr lang="ru-RU" altLang="ru-RU" sz="16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600"/>
              </a:lnSpc>
              <a:spcBef>
                <a:spcPts val="12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ядерного  оружия</a:t>
            </a:r>
          </a:p>
        </p:txBody>
      </p:sp>
      <p:sp>
        <p:nvSpPr>
          <p:cNvPr id="289798" name="TextBox 10">
            <a:extLst>
              <a:ext uri="{FF2B5EF4-FFF2-40B4-BE49-F238E27FC236}">
                <a16:creationId xmlns:a16="http://schemas.microsoft.com/office/drawing/2014/main" id="{75C0AAE9-0F26-4EC0-8C4D-D998ADCEC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3631212"/>
            <a:ext cx="2293938" cy="3236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ts val="1800"/>
              </a:spcBef>
            </a:pPr>
            <a:endParaRPr lang="ru-RU" altLang="ru-RU" sz="16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  <a:spcBef>
                <a:spcPts val="6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химического оружия</a:t>
            </a:r>
          </a:p>
        </p:txBody>
      </p:sp>
      <p:sp>
        <p:nvSpPr>
          <p:cNvPr id="289799" name="TextBox 16">
            <a:extLst>
              <a:ext uri="{FF2B5EF4-FFF2-40B4-BE49-F238E27FC236}">
                <a16:creationId xmlns:a16="http://schemas.microsoft.com/office/drawing/2014/main" id="{BD13951A-652E-43FF-97A0-127484762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6761" y="1987610"/>
            <a:ext cx="2414587" cy="107721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ru-RU" altLang="ru-RU" sz="16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бактериальных </a:t>
            </a:r>
          </a:p>
          <a:p>
            <a:pPr algn="ctr"/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(биологических) </a:t>
            </a:r>
          </a:p>
          <a:p>
            <a:pPr algn="ctr"/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средств</a:t>
            </a:r>
          </a:p>
        </p:txBody>
      </p:sp>
      <p:sp>
        <p:nvSpPr>
          <p:cNvPr id="289800" name="TextBox 17">
            <a:extLst>
              <a:ext uri="{FF2B5EF4-FFF2-40B4-BE49-F238E27FC236}">
                <a16:creationId xmlns:a16="http://schemas.microsoft.com/office/drawing/2014/main" id="{2BAB9520-2433-40C5-AB48-E1CB00D76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5647" y="4711501"/>
            <a:ext cx="2416175" cy="127259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</a:pPr>
            <a:endParaRPr lang="ru-RU" altLang="ru-RU" sz="160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Поражающих</a:t>
            </a: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концентраций</a:t>
            </a: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АХОВ,</a:t>
            </a: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, </a:t>
            </a: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 возникающих при</a:t>
            </a: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 аварии на  </a:t>
            </a: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endParaRPr lang="ru-RU" altLang="ru-RU" sz="1600" b="0" dirty="0">
              <a:latin typeface="Proxima Nova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ПОО</a:t>
            </a:r>
          </a:p>
        </p:txBody>
      </p:sp>
      <p:sp>
        <p:nvSpPr>
          <p:cNvPr id="289801" name="TextBox 19">
            <a:extLst>
              <a:ext uri="{FF2B5EF4-FFF2-40B4-BE49-F238E27FC236}">
                <a16:creationId xmlns:a16="http://schemas.microsoft.com/office/drawing/2014/main" id="{17A1B4ED-AD67-48BC-886C-2063C3C29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8255" y="5234144"/>
            <a:ext cx="4460875" cy="74994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ct val="50000"/>
              </a:spcBef>
            </a:pPr>
            <a:endParaRPr lang="ru-RU" altLang="ru-RU" sz="16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500"/>
              </a:lnSpc>
              <a:spcBef>
                <a:spcPct val="500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высоких температур </a:t>
            </a:r>
          </a:p>
          <a:p>
            <a:pPr algn="ctr">
              <a:lnSpc>
                <a:spcPts val="500"/>
              </a:lnSpc>
              <a:spcBef>
                <a:spcPct val="500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и продуктов горения</a:t>
            </a:r>
          </a:p>
          <a:p>
            <a:pPr algn="ctr">
              <a:lnSpc>
                <a:spcPts val="500"/>
              </a:lnSpc>
              <a:spcBef>
                <a:spcPct val="500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 при пожаре</a:t>
            </a:r>
          </a:p>
        </p:txBody>
      </p:sp>
      <p:sp>
        <p:nvSpPr>
          <p:cNvPr id="289803" name="TextBox 20">
            <a:extLst>
              <a:ext uri="{FF2B5EF4-FFF2-40B4-BE49-F238E27FC236}">
                <a16:creationId xmlns:a16="http://schemas.microsoft.com/office/drawing/2014/main" id="{150D2A04-9F3C-4CEE-BE62-11ABAF970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5711" y="1630886"/>
            <a:ext cx="5486400" cy="163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ct val="50000"/>
              </a:spcBef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ru-RU" altLang="ru-RU" sz="2000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ЗС ГО, обеспечивающее в течение определенного времени  защиту укрываемых от расчетного воздействия поражающих факторов</a:t>
            </a:r>
          </a:p>
          <a:p>
            <a:pPr algn="ctr" eaLnBrk="1" hangingPunct="1"/>
            <a:endParaRPr lang="ru-RU" altLang="ru-RU" sz="16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804" name="TextBox 25">
            <a:extLst>
              <a:ext uri="{FF2B5EF4-FFF2-40B4-BE49-F238E27FC236}">
                <a16:creationId xmlns:a16="http://schemas.microsoft.com/office/drawing/2014/main" id="{E35FE88C-FACA-4BAB-A733-F58E4EA8E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8" y="5189174"/>
            <a:ext cx="2282825" cy="57964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 eaLnBrk="1" hangingPunct="1">
              <a:lnSpc>
                <a:spcPts val="192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обычных средств </a:t>
            </a:r>
          </a:p>
          <a:p>
            <a:pPr algn="ctr">
              <a:lnSpc>
                <a:spcPts val="1920"/>
              </a:lnSpc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поражения</a:t>
            </a:r>
          </a:p>
        </p:txBody>
      </p:sp>
      <p:pic>
        <p:nvPicPr>
          <p:cNvPr id="289805" name="Picture 6" descr="http://www.krasfun.ru/images/2013/12/2cbc8_0_ef829_b3de55a7_orig">
            <a:extLst>
              <a:ext uri="{FF2B5EF4-FFF2-40B4-BE49-F238E27FC236}">
                <a16:creationId xmlns:a16="http://schemas.microsoft.com/office/drawing/2014/main" id="{DB794422-BB38-42EE-B6C6-0590679036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4" y="4027488"/>
            <a:ext cx="2244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06" name="Рисунок 18" descr="f7e348e9223c3c39303610e753f1cbe4.gif">
            <a:extLst>
              <a:ext uri="{FF2B5EF4-FFF2-40B4-BE49-F238E27FC236}">
                <a16:creationId xmlns:a16="http://schemas.microsoft.com/office/drawing/2014/main" id="{1B9F19ED-C515-4C5A-9CA3-611D10CF6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07" y="4098562"/>
            <a:ext cx="4411662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07" name="Рисунок 18" descr="лзз.gif">
            <a:extLst>
              <a:ext uri="{FF2B5EF4-FFF2-40B4-BE49-F238E27FC236}">
                <a16:creationId xmlns:a16="http://schemas.microsoft.com/office/drawing/2014/main" id="{64832C1E-C694-468E-AF6C-B030C0054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976064"/>
            <a:ext cx="2320925" cy="1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08" name="Рисунок 18" descr="smoke.gif">
            <a:extLst>
              <a:ext uri="{FF2B5EF4-FFF2-40B4-BE49-F238E27FC236}">
                <a16:creationId xmlns:a16="http://schemas.microsoft.com/office/drawing/2014/main" id="{D6DEBC80-8C22-436D-B809-51DD58B1C1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761" y="3429000"/>
            <a:ext cx="24257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09" name="Рисунок 19" descr="1004425.gif">
            <a:extLst>
              <a:ext uri="{FF2B5EF4-FFF2-40B4-BE49-F238E27FC236}">
                <a16:creationId xmlns:a16="http://schemas.microsoft.com/office/drawing/2014/main" id="{9F785707-2611-4AC6-8D86-1FAE1E835A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4" y="2567617"/>
            <a:ext cx="2303922" cy="99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9811" name="Рисунок 19" descr="221001949_f923e2db2b3153e497becfaa2d3b536e_800.gif">
            <a:extLst>
              <a:ext uri="{FF2B5EF4-FFF2-40B4-BE49-F238E27FC236}">
                <a16:creationId xmlns:a16="http://schemas.microsoft.com/office/drawing/2014/main" id="{EB87E2C8-B27A-4F48-9939-8329EAF011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761" y="897862"/>
            <a:ext cx="2322513" cy="112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E9C795F7-7E25-446E-87DC-06E9B8F43661}"/>
              </a:ext>
            </a:extLst>
          </p:cNvPr>
          <p:cNvSpPr/>
          <p:nvPr/>
        </p:nvSpPr>
        <p:spPr>
          <a:xfrm>
            <a:off x="2517776" y="71970"/>
            <a:ext cx="753978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Убежище ГО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>
            <a:extLst>
              <a:ext uri="{FF2B5EF4-FFF2-40B4-BE49-F238E27FC236}">
                <a16:creationId xmlns:a16="http://schemas.microsoft.com/office/drawing/2014/main" id="{DA5179EC-4282-44E1-BD90-B1DF28C83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1" y="3729039"/>
            <a:ext cx="1746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75" tIns="43188" rIns="86375" bIns="43188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endParaRPr lang="ru-RU" altLang="ru-RU" sz="3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0821" name="TextBox 20">
            <a:extLst>
              <a:ext uri="{FF2B5EF4-FFF2-40B4-BE49-F238E27FC236}">
                <a16:creationId xmlns:a16="http://schemas.microsoft.com/office/drawing/2014/main" id="{DAAAE496-818D-4C8E-B621-DE02C6348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4688" y="2321176"/>
            <a:ext cx="7146171" cy="184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ct val="50000"/>
              </a:spcBef>
            </a:pPr>
            <a:endParaRPr lang="ru-RU" altLang="ru-RU" sz="2400" dirty="0">
              <a:latin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ru-RU" altLang="ru-RU" sz="2000" b="0" dirty="0">
                <a:latin typeface="Proxima Nova"/>
              </a:rPr>
              <a:t>ЗС ГО предназначенное для защиты укрываемых от воздействия ионизирующих излучений при радиоактивном заражении (загрязнении) местности и допускающее непрерывное пребывание в нем укрываемых </a:t>
            </a:r>
          </a:p>
          <a:p>
            <a:pPr algn="just">
              <a:spcBef>
                <a:spcPts val="600"/>
              </a:spcBef>
            </a:pPr>
            <a:r>
              <a:rPr lang="ru-RU" altLang="ru-RU" sz="2000" b="0" dirty="0">
                <a:latin typeface="Proxima Nova"/>
              </a:rPr>
              <a:t>в течение нормативного времени </a:t>
            </a:r>
          </a:p>
        </p:txBody>
      </p:sp>
      <p:pic>
        <p:nvPicPr>
          <p:cNvPr id="290825" name="Рисунок 1">
            <a:extLst>
              <a:ext uri="{FF2B5EF4-FFF2-40B4-BE49-F238E27FC236}">
                <a16:creationId xmlns:a16="http://schemas.microsoft.com/office/drawing/2014/main" id="{DF38C07D-341C-4E89-9906-DA8EB44E6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41"/>
          <a:stretch>
            <a:fillRect/>
          </a:stretch>
        </p:blipFill>
        <p:spPr bwMode="auto">
          <a:xfrm>
            <a:off x="473829" y="1307895"/>
            <a:ext cx="3314532" cy="184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7" name="Рисунок 3">
            <a:extLst>
              <a:ext uri="{FF2B5EF4-FFF2-40B4-BE49-F238E27FC236}">
                <a16:creationId xmlns:a16="http://schemas.microsoft.com/office/drawing/2014/main" id="{D7AB3EFC-7872-4E93-8423-C3FB65D6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1" y="3729039"/>
            <a:ext cx="3139907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20AECC6-26EB-42A9-A253-047892B0C6D5}"/>
              </a:ext>
            </a:extLst>
          </p:cNvPr>
          <p:cNvSpPr/>
          <p:nvPr/>
        </p:nvSpPr>
        <p:spPr>
          <a:xfrm>
            <a:off x="2559469" y="128587"/>
            <a:ext cx="753978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Противорадиационное укрытие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>
            <a:extLst>
              <a:ext uri="{FF2B5EF4-FFF2-40B4-BE49-F238E27FC236}">
                <a16:creationId xmlns:a16="http://schemas.microsoft.com/office/drawing/2014/main" id="{7528A11A-762C-43BD-A3A9-B84DBE90D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201" y="3714750"/>
            <a:ext cx="1746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375" tIns="43188" rIns="86375" bIns="43188" anchor="ctr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eaLnBrk="1" hangingPunct="1"/>
            <a:endParaRPr lang="ru-RU" altLang="ru-RU" sz="3200" b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91843" name="TextBox 10">
            <a:extLst>
              <a:ext uri="{FF2B5EF4-FFF2-40B4-BE49-F238E27FC236}">
                <a16:creationId xmlns:a16="http://schemas.microsoft.com/office/drawing/2014/main" id="{1DD76821-01E3-4E62-8E0F-2F9C7A7D8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031" y="3179763"/>
            <a:ext cx="2380416" cy="10541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ts val="1800"/>
              </a:spcBef>
            </a:pPr>
            <a:endParaRPr lang="ru-RU" altLang="ru-RU" sz="16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600"/>
              </a:lnSpc>
              <a:spcBef>
                <a:spcPts val="6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от фугасного и осколочного  действия обычных средств поражения</a:t>
            </a:r>
          </a:p>
        </p:txBody>
      </p:sp>
      <p:sp>
        <p:nvSpPr>
          <p:cNvPr id="291845" name="TextBox 20">
            <a:extLst>
              <a:ext uri="{FF2B5EF4-FFF2-40B4-BE49-F238E27FC236}">
                <a16:creationId xmlns:a16="http://schemas.microsoft.com/office/drawing/2014/main" id="{17D40F01-3B04-4D19-AE6A-AC4181B06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547" y="1602520"/>
            <a:ext cx="4328398" cy="77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ct val="50000"/>
              </a:spcBef>
            </a:pPr>
            <a:endParaRPr lang="ru-RU" altLang="ru-RU" sz="24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000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ЗС ГО предназначенное для  защиты укрываемых</a:t>
            </a:r>
          </a:p>
        </p:txBody>
      </p:sp>
      <p:sp>
        <p:nvSpPr>
          <p:cNvPr id="291849" name="TextBox 25">
            <a:extLst>
              <a:ext uri="{FF2B5EF4-FFF2-40B4-BE49-F238E27FC236}">
                <a16:creationId xmlns:a16="http://schemas.microsoft.com/office/drawing/2014/main" id="{4F8A8CA6-0E7A-43D7-8407-59AD560AE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8547" y="5220529"/>
            <a:ext cx="3735136" cy="72782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ts val="1800"/>
              </a:spcBef>
            </a:pPr>
            <a:endParaRPr lang="ru-RU" altLang="ru-RU" sz="20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600"/>
              </a:lnSpc>
              <a:spcBef>
                <a:spcPts val="6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поражения обломками </a:t>
            </a:r>
          </a:p>
          <a:p>
            <a:pPr algn="ctr">
              <a:lnSpc>
                <a:spcPts val="1600"/>
              </a:lnSpc>
              <a:spcBef>
                <a:spcPts val="6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строительных конструкций</a:t>
            </a:r>
          </a:p>
        </p:txBody>
      </p:sp>
      <p:sp>
        <p:nvSpPr>
          <p:cNvPr id="291850" name="Номер слайда 2">
            <a:extLst>
              <a:ext uri="{FF2B5EF4-FFF2-40B4-BE49-F238E27FC236}">
                <a16:creationId xmlns:a16="http://schemas.microsoft.com/office/drawing/2014/main" id="{C02FBCC5-3344-4CBF-8EA2-53E4B858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fld id="{DD1C79A6-3E7E-49EE-937A-4CEBB649457A}" type="slidenum">
              <a:rPr lang="ru-RU" altLang="ru-RU">
                <a:solidFill>
                  <a:srgbClr val="000000"/>
                </a:solidFill>
                <a:latin typeface="Arial" panose="020B0604020202020204" pitchFamily="34" charset="0"/>
              </a:rPr>
              <a:pPr/>
              <a:t>42</a:t>
            </a:fld>
            <a:endParaRPr lang="ru-RU" altLang="ru-RU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91853" name="TextBox 14">
            <a:extLst>
              <a:ext uri="{FF2B5EF4-FFF2-40B4-BE49-F238E27FC236}">
                <a16:creationId xmlns:a16="http://schemas.microsoft.com/office/drawing/2014/main" id="{54DF9DDD-457E-43F2-9076-604C6F138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304" y="3102433"/>
            <a:ext cx="2715797" cy="11790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ctr">
              <a:lnSpc>
                <a:spcPts val="500"/>
              </a:lnSpc>
              <a:spcBef>
                <a:spcPts val="1800"/>
              </a:spcBef>
            </a:pPr>
            <a:endParaRPr lang="ru-RU" altLang="ru-RU" sz="2000" dirty="0">
              <a:solidFill>
                <a:srgbClr val="FFFF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  <a:spcBef>
                <a:spcPct val="50000"/>
              </a:spcBef>
            </a:pPr>
            <a:r>
              <a:rPr lang="ru-RU" altLang="ru-RU" sz="1600" b="0" dirty="0">
                <a:latin typeface="Proxima Nova"/>
                <a:cs typeface="Arial" panose="020B0604020202020204" pitchFamily="34" charset="0"/>
              </a:rPr>
              <a:t>а также от обрушения конструкций вышерасположенных этажей зданий различной этажности</a:t>
            </a:r>
          </a:p>
        </p:txBody>
      </p:sp>
      <p:pic>
        <p:nvPicPr>
          <p:cNvPr id="291854" name="Рисунок 14" descr="оолл.gif">
            <a:extLst>
              <a:ext uri="{FF2B5EF4-FFF2-40B4-BE49-F238E27FC236}">
                <a16:creationId xmlns:a16="http://schemas.microsoft.com/office/drawing/2014/main" id="{F347DCD9-EC48-4C9A-B809-4A83F9AC1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05" y="1368325"/>
            <a:ext cx="2380416" cy="160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55" name="Рисунок 14" descr="086f5ae17554da6dcf687204b6cb4afd.gif">
            <a:extLst>
              <a:ext uri="{FF2B5EF4-FFF2-40B4-BE49-F238E27FC236}">
                <a16:creationId xmlns:a16="http://schemas.microsoft.com/office/drawing/2014/main" id="{655127A3-51B4-4D46-9F50-1C0831C88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304" y="1368325"/>
            <a:ext cx="2715797" cy="160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1856" name="Рисунок 14" descr="giphy.gif">
            <a:extLst>
              <a:ext uri="{FF2B5EF4-FFF2-40B4-BE49-F238E27FC236}">
                <a16:creationId xmlns:a16="http://schemas.microsoft.com/office/drawing/2014/main" id="{6AD79D87-3B65-4912-94C3-7353749FFB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547" y="3247266"/>
            <a:ext cx="3735136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1271CE0-24D8-47D2-B3F5-ACB743F4FFDB}"/>
              </a:ext>
            </a:extLst>
          </p:cNvPr>
          <p:cNvSpPr/>
          <p:nvPr/>
        </p:nvSpPr>
        <p:spPr>
          <a:xfrm>
            <a:off x="2559469" y="128587"/>
            <a:ext cx="753978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Укрытие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B72796F-A8C0-4E16-9562-CA5044302296}"/>
              </a:ext>
            </a:extLst>
          </p:cNvPr>
          <p:cNvGraphicFramePr>
            <a:graphicFrameLocks noGrp="1"/>
          </p:cNvGraphicFramePr>
          <p:nvPr/>
        </p:nvGraphicFramePr>
        <p:xfrm>
          <a:off x="1143000" y="1070811"/>
          <a:ext cx="9906000" cy="3012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0">
                  <a:extLst>
                    <a:ext uri="{9D8B030D-6E8A-4147-A177-3AD203B41FA5}">
                      <a16:colId xmlns:a16="http://schemas.microsoft.com/office/drawing/2014/main" val="2798886228"/>
                    </a:ext>
                  </a:extLst>
                </a:gridCol>
              </a:tblGrid>
              <a:tr h="646808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002060"/>
                        </a:solidFill>
                        <a:latin typeface="Proxima Nova"/>
                      </a:endParaRPr>
                    </a:p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Proxima Nova"/>
                        </a:rPr>
                        <a:t>ДЛЯ УКРЫТИЯ НАСЕЛЕНИЯ ИСПОЛЬЗУЮТСЯ</a:t>
                      </a:r>
                    </a:p>
                  </a:txBody>
                  <a:tcPr marL="70769" marR="70769" marT="35380" marB="3538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7296416"/>
                  </a:ext>
                </a:extLst>
              </a:tr>
              <a:tr h="887850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dirty="0">
                          <a:solidFill>
                            <a:schemeClr val="dk1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имеющиеся ЗС ГО</a:t>
                      </a:r>
                    </a:p>
                  </a:txBody>
                  <a:tcPr marL="70769" marR="70769" marT="35380" marB="35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28169"/>
                  </a:ext>
                </a:extLst>
              </a:tr>
              <a:tr h="1477413"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ru-RU" sz="2000" b="0" kern="1200" dirty="0">
                          <a:solidFill>
                            <a:schemeClr val="dk1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и (или) приспосабливаются под ЗС ГО </a:t>
                      </a:r>
                    </a:p>
                    <a:p>
                      <a:pPr algn="ctr"/>
                      <a:r>
                        <a:rPr lang="ru-RU" sz="2000" b="1" u="sng" kern="1200" dirty="0">
                          <a:solidFill>
                            <a:srgbClr val="C00000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в период мобилизации и в военное время </a:t>
                      </a:r>
                    </a:p>
                    <a:p>
                      <a:pPr algn="ctr"/>
                      <a:r>
                        <a:rPr lang="ru-RU" sz="2000" b="0" kern="1200" dirty="0">
                          <a:solidFill>
                            <a:schemeClr val="dk1"/>
                          </a:solidFill>
                          <a:effectLst/>
                          <a:latin typeface="Proxima Nova"/>
                          <a:ea typeface="+mn-ea"/>
                          <a:cs typeface="+mn-cs"/>
                        </a:rPr>
                        <a:t>заглубленные помещения и другие сооружения подземного пространства, включая метрополитены</a:t>
                      </a:r>
                    </a:p>
                  </a:txBody>
                  <a:tcPr marL="70769" marR="70769" marT="35380" marB="3538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611020"/>
                  </a:ext>
                </a:extLst>
              </a:tr>
            </a:tbl>
          </a:graphicData>
        </a:graphic>
      </p:graphicFrame>
      <p:pic>
        <p:nvPicPr>
          <p:cNvPr id="296973" name="Рисунок 1">
            <a:extLst>
              <a:ext uri="{FF2B5EF4-FFF2-40B4-BE49-F238E27FC236}">
                <a16:creationId xmlns:a16="http://schemas.microsoft.com/office/drawing/2014/main" id="{E9E77CCF-EDA0-424D-B16C-0EAD0734A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646" y="4377855"/>
            <a:ext cx="3440112" cy="164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4" name="Picture 2" descr="https://avatars.mds.yandex.net/get-pdb/216365/b8fe0233-95d9-4cac-9786-79a85d13a7ab/s1200?webp=false">
            <a:extLst>
              <a:ext uri="{FF2B5EF4-FFF2-40B4-BE49-F238E27FC236}">
                <a16:creationId xmlns:a16="http://schemas.microsoft.com/office/drawing/2014/main" id="{63835730-B706-4D1A-A846-CD4FDA29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b="4884"/>
          <a:stretch>
            <a:fillRect/>
          </a:stretch>
        </p:blipFill>
        <p:spPr bwMode="auto">
          <a:xfrm>
            <a:off x="4214729" y="4386796"/>
            <a:ext cx="3062622" cy="1637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75" name="Picture 4" descr="https://avatars.mds.yandex.net/get-zen_doc/246252/pub_5afc0f69a936f497ded9bc44_5afc0f6c256d5c10df00927a/scale_1200">
            <a:extLst>
              <a:ext uri="{FF2B5EF4-FFF2-40B4-BE49-F238E27FC236}">
                <a16:creationId xmlns:a16="http://schemas.microsoft.com/office/drawing/2014/main" id="{C622E8CF-073C-400B-8A8A-1B339A36B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" b="5470"/>
          <a:stretch>
            <a:fillRect/>
          </a:stretch>
        </p:blipFill>
        <p:spPr bwMode="auto">
          <a:xfrm>
            <a:off x="637674" y="4377855"/>
            <a:ext cx="3062622" cy="164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A9BB56B-E9E9-4BC2-B744-28B6638FAF34}"/>
              </a:ext>
            </a:extLst>
          </p:cNvPr>
          <p:cNvSpPr/>
          <p:nvPr/>
        </p:nvSpPr>
        <p:spPr>
          <a:xfrm>
            <a:off x="2559469" y="128587"/>
            <a:ext cx="7539788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Укрытие в защитных сооружениях гражданской обороны (ЗС ГО)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AD443-6732-48D9-AB79-7EBA094D5D13}"/>
              </a:ext>
            </a:extLst>
          </p:cNvPr>
          <p:cNvSpPr/>
          <p:nvPr/>
        </p:nvSpPr>
        <p:spPr>
          <a:xfrm>
            <a:off x="1144462" y="223861"/>
            <a:ext cx="9831639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Средства индивидуальной защиты (СИЗ)</a:t>
            </a:r>
          </a:p>
        </p:txBody>
      </p:sp>
      <p:sp>
        <p:nvSpPr>
          <p:cNvPr id="7" name="AutoShape 57">
            <a:extLst>
              <a:ext uri="{FF2B5EF4-FFF2-40B4-BE49-F238E27FC236}">
                <a16:creationId xmlns:a16="http://schemas.microsoft.com/office/drawing/2014/main" id="{17095D93-3FEE-4343-856B-EDC89689BD8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74966" y="568805"/>
            <a:ext cx="353311" cy="8669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33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08E0279F-F256-4786-AC8D-30245B9F7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744" y="1431583"/>
            <a:ext cx="11150297" cy="2325351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Технические средства, предназначенные для защиты человека от радиоактивных веществ (РВ),  боевых отравляющих веществ (ОВ), аварийно-химически опасных веществ (АХОВ) и  биологических средств (БС). </a:t>
            </a:r>
          </a:p>
          <a:p>
            <a:pPr algn="just" defTabSz="844083">
              <a:defRPr/>
            </a:pPr>
            <a:endParaRPr lang="ru-RU" dirty="0">
              <a:solidFill>
                <a:srgbClr val="000000"/>
              </a:solidFill>
              <a:latin typeface="Proxima Nova"/>
              <a:cs typeface="Times New Roman" pitchFamily="18" charset="0"/>
            </a:endParaRPr>
          </a:p>
          <a:p>
            <a:pPr algn="just" defTabSz="844083">
              <a:defRPr/>
            </a:pP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Средства индивидуальной защиты являются средствами </a:t>
            </a:r>
            <a:r>
              <a:rPr lang="ru-RU" i="1" dirty="0">
                <a:solidFill>
                  <a:srgbClr val="C00000"/>
                </a:solidFill>
                <a:latin typeface="Proxima Nova"/>
                <a:cs typeface="Times New Roman" pitchFamily="18" charset="0"/>
              </a:rPr>
              <a:t>вынужденного ношения </a:t>
            </a: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и при высоких температурах и длительном пребывании в них, они оказывают </a:t>
            </a:r>
            <a:r>
              <a:rPr lang="ru-RU" dirty="0">
                <a:solidFill>
                  <a:srgbClr val="C00000"/>
                </a:solidFill>
                <a:latin typeface="Proxima Nova"/>
                <a:cs typeface="Times New Roman" pitchFamily="18" charset="0"/>
              </a:rPr>
              <a:t>изнуряющее и сковывающее действие!!</a:t>
            </a:r>
          </a:p>
          <a:p>
            <a:pPr algn="just" defTabSz="844083">
              <a:defRPr/>
            </a:pPr>
            <a:endParaRPr lang="ru-RU" dirty="0">
              <a:solidFill>
                <a:srgbClr val="000000"/>
              </a:solidFill>
              <a:latin typeface="Proxima Nova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9C9654-810A-4CBF-9FE8-758A1A052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72" y="4009563"/>
            <a:ext cx="4281780" cy="18045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E1A51-259D-4A14-BDA8-39C881467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28" y="3883248"/>
            <a:ext cx="5005137" cy="205722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19" name="Picture 3" descr="pl_12c">
            <a:extLst>
              <a:ext uri="{FF2B5EF4-FFF2-40B4-BE49-F238E27FC236}">
                <a16:creationId xmlns:a16="http://schemas.microsoft.com/office/drawing/2014/main" id="{51282B11-20E3-4448-90AF-AE5999C9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r="28177" b="44196"/>
          <a:stretch>
            <a:fillRect/>
          </a:stretch>
        </p:blipFill>
        <p:spPr bwMode="auto">
          <a:xfrm>
            <a:off x="1142752" y="976644"/>
            <a:ext cx="1368425" cy="1287462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0" name="Picture 4" descr="pl_12c">
            <a:extLst>
              <a:ext uri="{FF2B5EF4-FFF2-40B4-BE49-F238E27FC236}">
                <a16:creationId xmlns:a16="http://schemas.microsoft.com/office/drawing/2014/main" id="{1A6F6C9C-A7BB-4866-A263-A75D566D2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5" r="71584"/>
          <a:stretch>
            <a:fillRect/>
          </a:stretch>
        </p:blipFill>
        <p:spPr bwMode="auto">
          <a:xfrm>
            <a:off x="4242973" y="976644"/>
            <a:ext cx="1268412" cy="1311531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1" name="Picture 5" descr="Уралец-П">
            <a:extLst>
              <a:ext uri="{FF2B5EF4-FFF2-40B4-BE49-F238E27FC236}">
                <a16:creationId xmlns:a16="http://schemas.microsoft.com/office/drawing/2014/main" id="{7BCE4200-0A58-4797-AADA-147D03E5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1254" r="3671" b="45638"/>
          <a:stretch>
            <a:fillRect/>
          </a:stretch>
        </p:blipFill>
        <p:spPr bwMode="auto">
          <a:xfrm>
            <a:off x="7067304" y="836613"/>
            <a:ext cx="1111250" cy="1438476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2" name="Picture 6" descr="РУ-60М 2">
            <a:extLst>
              <a:ext uri="{FF2B5EF4-FFF2-40B4-BE49-F238E27FC236}">
                <a16:creationId xmlns:a16="http://schemas.microsoft.com/office/drawing/2014/main" id="{43D70BAD-6F3A-4876-A75D-D029CECC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" t="6650" r="1648" b="16716"/>
          <a:stretch>
            <a:fillRect/>
          </a:stretch>
        </p:blipFill>
        <p:spPr bwMode="auto">
          <a:xfrm>
            <a:off x="9780836" y="818926"/>
            <a:ext cx="1268412" cy="14273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3" name="Picture 8" descr="GDZK">
            <a:extLst>
              <a:ext uri="{FF2B5EF4-FFF2-40B4-BE49-F238E27FC236}">
                <a16:creationId xmlns:a16="http://schemas.microsoft.com/office/drawing/2014/main" id="{EF13A266-20E1-4E65-9255-CE003419E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70" y="2940179"/>
            <a:ext cx="1148406" cy="137776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16424" name="Picture 9" descr="СПИ-20">
            <a:extLst>
              <a:ext uri="{FF2B5EF4-FFF2-40B4-BE49-F238E27FC236}">
                <a16:creationId xmlns:a16="http://schemas.microsoft.com/office/drawing/2014/main" id="{37803DCB-C7AA-4DCD-B559-AF665DE11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" r="1064" b="17021"/>
          <a:stretch>
            <a:fillRect/>
          </a:stretch>
        </p:blipFill>
        <p:spPr bwMode="auto">
          <a:xfrm>
            <a:off x="9790361" y="2940179"/>
            <a:ext cx="1258887" cy="1368541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5" name="Picture 10" descr="~AUT0072">
            <a:extLst>
              <a:ext uri="{FF2B5EF4-FFF2-40B4-BE49-F238E27FC236}">
                <a16:creationId xmlns:a16="http://schemas.microsoft.com/office/drawing/2014/main" id="{BB480F4B-2162-40E3-A45D-9A5D81D1D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" r="10144" b="8208"/>
          <a:stretch>
            <a:fillRect/>
          </a:stretch>
        </p:blipFill>
        <p:spPr bwMode="auto">
          <a:xfrm>
            <a:off x="1096503" y="4759636"/>
            <a:ext cx="1415801" cy="1419225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6" name="Picture 11" descr="kih6">
            <a:extLst>
              <a:ext uri="{FF2B5EF4-FFF2-40B4-BE49-F238E27FC236}">
                <a16:creationId xmlns:a16="http://schemas.microsoft.com/office/drawing/2014/main" id="{56C6D169-5F94-4FEF-B4C4-BDD638703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7" b="-2354"/>
          <a:stretch>
            <a:fillRect/>
          </a:stretch>
        </p:blipFill>
        <p:spPr bwMode="auto">
          <a:xfrm>
            <a:off x="9780836" y="4708172"/>
            <a:ext cx="1268412" cy="1488516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7" name="Picture 12" descr="Комплект ВСО">
            <a:extLst>
              <a:ext uri="{FF2B5EF4-FFF2-40B4-BE49-F238E27FC236}">
                <a16:creationId xmlns:a16="http://schemas.microsoft.com/office/drawing/2014/main" id="{36981DBB-48E6-4814-8D85-1A7AA474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274" y="4765648"/>
            <a:ext cx="1111250" cy="1413213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8" name="Picture 13" descr="Л-1">
            <a:extLst>
              <a:ext uri="{FF2B5EF4-FFF2-40B4-BE49-F238E27FC236}">
                <a16:creationId xmlns:a16="http://schemas.microsoft.com/office/drawing/2014/main" id="{F1AD0048-789A-42BF-965E-2D6827B4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04" y="4790178"/>
            <a:ext cx="1111250" cy="138868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9" name="Picture 14" descr="Кама-2000 ГП 2">
            <a:extLst>
              <a:ext uri="{FF2B5EF4-FFF2-40B4-BE49-F238E27FC236}">
                <a16:creationId xmlns:a16="http://schemas.microsoft.com/office/drawing/2014/main" id="{CB955A2C-F7F4-47AE-8EB6-F30D93A91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4" t="6079" r="7611" b="15164"/>
          <a:stretch>
            <a:fillRect/>
          </a:stretch>
        </p:blipFill>
        <p:spPr bwMode="auto">
          <a:xfrm>
            <a:off x="8424070" y="836613"/>
            <a:ext cx="1111250" cy="142732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0" name="Picture 15" descr="ПФМГ-96">
            <a:extLst>
              <a:ext uri="{FF2B5EF4-FFF2-40B4-BE49-F238E27FC236}">
                <a16:creationId xmlns:a16="http://schemas.microsoft.com/office/drawing/2014/main" id="{FC3A840C-705F-459A-A07B-E90480024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6" b="11536"/>
          <a:stretch>
            <a:fillRect/>
          </a:stretch>
        </p:blipFill>
        <p:spPr bwMode="auto">
          <a:xfrm>
            <a:off x="4245981" y="2875258"/>
            <a:ext cx="1279525" cy="1352404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1" name="Picture 16" descr="ГП-7ВМ">
            <a:extLst>
              <a:ext uri="{FF2B5EF4-FFF2-40B4-BE49-F238E27FC236}">
                <a16:creationId xmlns:a16="http://schemas.microsoft.com/office/drawing/2014/main" id="{A3D49AA9-B4CF-4B28-A759-6DE304E6C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lum bright="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1" r="29070"/>
          <a:stretch>
            <a:fillRect/>
          </a:stretch>
        </p:blipFill>
        <p:spPr bwMode="auto">
          <a:xfrm>
            <a:off x="2711749" y="2921451"/>
            <a:ext cx="1291926" cy="1306211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2" name="Picture 17" descr="ПДФ">
            <a:extLst>
              <a:ext uri="{FF2B5EF4-FFF2-40B4-BE49-F238E27FC236}">
                <a16:creationId xmlns:a16="http://schemas.microsoft.com/office/drawing/2014/main" id="{9AFB9975-B449-4FAD-B36F-A91756E66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52" y="2930825"/>
            <a:ext cx="1319125" cy="1287462"/>
          </a:xfrm>
          <a:prstGeom prst="rect">
            <a:avLst/>
          </a:prstGeom>
          <a:solidFill>
            <a:srgbClr val="FFFF00"/>
          </a:solidFill>
          <a:ln w="28575">
            <a:solidFill>
              <a:srgbClr val="FF3300"/>
            </a:solidFill>
            <a:miter lim="800000"/>
            <a:headEnd/>
            <a:tailEnd/>
          </a:ln>
        </p:spPr>
      </p:pic>
      <p:sp>
        <p:nvSpPr>
          <p:cNvPr id="316434" name="Rectangle 24">
            <a:extLst>
              <a:ext uri="{FF2B5EF4-FFF2-40B4-BE49-F238E27FC236}">
                <a16:creationId xmlns:a16="http://schemas.microsoft.com/office/drawing/2014/main" id="{98D377F2-A5D4-416B-B8D5-21D9A7429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732" y="2439365"/>
            <a:ext cx="2244725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400" b="1" dirty="0">
                <a:latin typeface="Proxima Nova"/>
              </a:rPr>
              <a:t>П р о с т е й ш и е</a:t>
            </a:r>
          </a:p>
        </p:txBody>
      </p:sp>
      <p:sp>
        <p:nvSpPr>
          <p:cNvPr id="316435" name="Rectangle 25">
            <a:extLst>
              <a:ext uri="{FF2B5EF4-FFF2-40B4-BE49-F238E27FC236}">
                <a16:creationId xmlns:a16="http://schemas.microsoft.com/office/drawing/2014/main" id="{677B6294-3614-46C5-9668-9385D0EC0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908" y="2378180"/>
            <a:ext cx="2468562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400" b="1" dirty="0">
                <a:latin typeface="Proxima Nova"/>
              </a:rPr>
              <a:t>Р е с п и р а т о р ы</a:t>
            </a:r>
          </a:p>
        </p:txBody>
      </p:sp>
      <p:sp>
        <p:nvSpPr>
          <p:cNvPr id="316436" name="Rectangle 26">
            <a:extLst>
              <a:ext uri="{FF2B5EF4-FFF2-40B4-BE49-F238E27FC236}">
                <a16:creationId xmlns:a16="http://schemas.microsoft.com/office/drawing/2014/main" id="{EF25B8F9-4E44-4A47-8737-B561ECAD8C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7732" y="4343758"/>
            <a:ext cx="2468562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400" b="1" dirty="0">
                <a:latin typeface="Proxima Nova"/>
              </a:rPr>
              <a:t>П р о т и в о г а з ы</a:t>
            </a:r>
          </a:p>
        </p:txBody>
      </p:sp>
      <p:sp>
        <p:nvSpPr>
          <p:cNvPr id="316437" name="Rectangle 27">
            <a:extLst>
              <a:ext uri="{FF2B5EF4-FFF2-40B4-BE49-F238E27FC236}">
                <a16:creationId xmlns:a16="http://schemas.microsoft.com/office/drawing/2014/main" id="{22E861F4-BB05-4091-A822-9CBE89FCA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5708" y="4443288"/>
            <a:ext cx="2808287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400" b="1" dirty="0">
                <a:latin typeface="Proxima Nova"/>
              </a:rPr>
              <a:t>С а м о с п а с а т е л и</a:t>
            </a:r>
          </a:p>
        </p:txBody>
      </p:sp>
      <p:pic>
        <p:nvPicPr>
          <p:cNvPr id="316438" name="Picture 28" descr="pl_12c">
            <a:extLst>
              <a:ext uri="{FF2B5EF4-FFF2-40B4-BE49-F238E27FC236}">
                <a16:creationId xmlns:a16="http://schemas.microsoft.com/office/drawing/2014/main" id="{99F61B17-6A1E-4541-8A7B-E9F2CDB2E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9" t="53905"/>
          <a:stretch>
            <a:fillRect/>
          </a:stretch>
        </p:blipFill>
        <p:spPr bwMode="auto">
          <a:xfrm>
            <a:off x="2800350" y="984620"/>
            <a:ext cx="1203325" cy="129540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39" name="Picture 29">
            <a:extLst>
              <a:ext uri="{FF2B5EF4-FFF2-40B4-BE49-F238E27FC236}">
                <a16:creationId xmlns:a16="http://schemas.microsoft.com/office/drawing/2014/main" id="{7C75882F-61BA-49C3-AA6E-68D08863E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973" y="4764398"/>
            <a:ext cx="1296989" cy="1414463"/>
          </a:xfrm>
          <a:prstGeom prst="rect">
            <a:avLst/>
          </a:prstGeom>
          <a:noFill/>
          <a:ln w="2857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40" name="Picture 30" descr="ИП-4М">
            <a:extLst>
              <a:ext uri="{FF2B5EF4-FFF2-40B4-BE49-F238E27FC236}">
                <a16:creationId xmlns:a16="http://schemas.microsoft.com/office/drawing/2014/main" id="{50927068-E0AB-49E6-A8F5-F39B012199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28"/>
          <a:stretch>
            <a:fillRect/>
          </a:stretch>
        </p:blipFill>
        <p:spPr bwMode="auto">
          <a:xfrm>
            <a:off x="2742418" y="4759636"/>
            <a:ext cx="1296988" cy="1488515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6441" name="Rectangle 31">
            <a:extLst>
              <a:ext uri="{FF2B5EF4-FFF2-40B4-BE49-F238E27FC236}">
                <a16:creationId xmlns:a16="http://schemas.microsoft.com/office/drawing/2014/main" id="{7158E8D1-FCC7-45EF-96B2-C521DC2D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8681" y="6445269"/>
            <a:ext cx="3167062" cy="26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400" b="1" dirty="0">
                <a:latin typeface="Proxima Nova"/>
              </a:rPr>
              <a:t>И Д А</a:t>
            </a:r>
          </a:p>
        </p:txBody>
      </p:sp>
      <p:sp>
        <p:nvSpPr>
          <p:cNvPr id="316442" name="Rectangle 32">
            <a:extLst>
              <a:ext uri="{FF2B5EF4-FFF2-40B4-BE49-F238E27FC236}">
                <a16:creationId xmlns:a16="http://schemas.microsoft.com/office/drawing/2014/main" id="{DABFB8E0-0A4F-4637-BF87-639822F5F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113" y="6431009"/>
            <a:ext cx="2951163" cy="19909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400" b="1" dirty="0">
                <a:latin typeface="Proxima Nova"/>
              </a:rPr>
              <a:t>С З К</a:t>
            </a:r>
          </a:p>
        </p:txBody>
      </p:sp>
      <p:pic>
        <p:nvPicPr>
          <p:cNvPr id="316443" name="Picture 46" descr="самоспасатель Шанс">
            <a:extLst>
              <a:ext uri="{FF2B5EF4-FFF2-40B4-BE49-F238E27FC236}">
                <a16:creationId xmlns:a16="http://schemas.microsoft.com/office/drawing/2014/main" id="{0CB6B18D-7A4D-4001-BB4E-261F4A4B5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20" y="2898830"/>
            <a:ext cx="1156900" cy="1442705"/>
          </a:xfrm>
          <a:prstGeom prst="rect">
            <a:avLst/>
          </a:prstGeom>
          <a:solidFill>
            <a:srgbClr val="CC3300"/>
          </a:solidFill>
          <a:ln w="9525">
            <a:solidFill>
              <a:schemeClr val="hlink"/>
            </a:solidFill>
            <a:miter lim="800000"/>
            <a:headEnd/>
            <a:tailEnd/>
          </a:ln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6554A0E8-D958-401B-9299-E88680A2E1ED}"/>
              </a:ext>
            </a:extLst>
          </p:cNvPr>
          <p:cNvSpPr/>
          <p:nvPr/>
        </p:nvSpPr>
        <p:spPr>
          <a:xfrm>
            <a:off x="1144462" y="223861"/>
            <a:ext cx="9831639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Классификация СИЗ: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62" name="Рисунок 55">
            <a:extLst>
              <a:ext uri="{FF2B5EF4-FFF2-40B4-BE49-F238E27FC236}">
                <a16:creationId xmlns:a16="http://schemas.microsoft.com/office/drawing/2014/main" id="{18B82A5F-86CA-4418-8F59-6BB69952D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1" y="2513443"/>
            <a:ext cx="4124668" cy="321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72" name="Rectangle 71">
            <a:extLst>
              <a:ext uri="{FF2B5EF4-FFF2-40B4-BE49-F238E27FC236}">
                <a16:creationId xmlns:a16="http://schemas.microsoft.com/office/drawing/2014/main" id="{0ADEFE08-57AE-4070-89C0-280DA75652E9}"/>
              </a:ext>
            </a:extLst>
          </p:cNvPr>
          <p:cNvSpPr>
            <a:spLocks noChangeArrowheads="1"/>
          </p:cNvSpPr>
          <p:nvPr/>
        </p:nvSpPr>
        <p:spPr bwMode="auto">
          <a:xfrm rot="3267740">
            <a:off x="9780588" y="5399088"/>
            <a:ext cx="66675" cy="44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lIns="83502" tIns="41754" rIns="83502" bIns="41754" anchor="ctr"/>
          <a:lstStyle>
            <a:lvl1pPr defTabSz="8397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397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397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397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397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9374" name="Овал 57">
            <a:extLst>
              <a:ext uri="{FF2B5EF4-FFF2-40B4-BE49-F238E27FC236}">
                <a16:creationId xmlns:a16="http://schemas.microsoft.com/office/drawing/2014/main" id="{5168E2A9-F0CA-4EAA-A168-98BBD3177C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721" y="2570840"/>
            <a:ext cx="3119853" cy="3048490"/>
          </a:xfrm>
          <a:prstGeom prst="ellipse">
            <a:avLst/>
          </a:prstGeom>
          <a:solidFill>
            <a:srgbClr val="FFFF00">
              <a:alpha val="34117"/>
            </a:srgbClr>
          </a:solidFill>
          <a:ln w="19050" cap="rnd" algn="ctr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lIns="83797" tIns="41899" rIns="83797" bIns="41899" anchor="ctr"/>
          <a:lstStyle>
            <a:lvl1pPr defTabSz="94932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493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4932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4932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4932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493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9375" name="Надпись 2">
            <a:extLst>
              <a:ext uri="{FF2B5EF4-FFF2-40B4-BE49-F238E27FC236}">
                <a16:creationId xmlns:a16="http://schemas.microsoft.com/office/drawing/2014/main" id="{71A44ED7-BAA9-4C57-BEFE-51609F1A9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2075" y="3882560"/>
            <a:ext cx="1203325" cy="28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3502" tIns="41754" rIns="83502" bIns="41754">
            <a:spAutoFit/>
          </a:bodyPr>
          <a:lstStyle>
            <a:lvl1pPr defTabSz="95726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726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726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726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72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913"/>
              </a:spcAft>
              <a:buNone/>
            </a:pPr>
            <a:r>
              <a:rPr lang="ru-RU" altLang="ru-RU" sz="1300" u="sng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Аммиак 100т</a:t>
            </a:r>
            <a:endParaRPr lang="en-US" altLang="ru-RU" sz="1300" dirty="0">
              <a:solidFill>
                <a:srgbClr val="000000"/>
              </a:solidFill>
              <a:latin typeface="Proxima Nova"/>
              <a:cs typeface="Arial" panose="020B0604020202020204" pitchFamily="34" charset="0"/>
            </a:endParaRPr>
          </a:p>
        </p:txBody>
      </p:sp>
      <p:pic>
        <p:nvPicPr>
          <p:cNvPr id="399376" name="Picture 11">
            <a:extLst>
              <a:ext uri="{FF2B5EF4-FFF2-40B4-BE49-F238E27FC236}">
                <a16:creationId xmlns:a16="http://schemas.microsoft.com/office/drawing/2014/main" id="{7C970C20-36AA-4A5B-B364-C3C6493AB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30" y="3933732"/>
            <a:ext cx="241300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0" name="Picture 2" descr="http://cdn.warer.com/media/virit-logo.png">
            <a:extLst>
              <a:ext uri="{FF2B5EF4-FFF2-40B4-BE49-F238E27FC236}">
                <a16:creationId xmlns:a16="http://schemas.microsoft.com/office/drawing/2014/main" id="{9C3E57B6-C77A-4DC3-979D-BE226BCB5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48" y="4024641"/>
            <a:ext cx="1146227" cy="114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1" name="Picture 14" descr="http://cdn.lptrend.com/images/land0cbfef26040905e7c3d6d17d13d21072.png">
            <a:extLst>
              <a:ext uri="{FF2B5EF4-FFF2-40B4-BE49-F238E27FC236}">
                <a16:creationId xmlns:a16="http://schemas.microsoft.com/office/drawing/2014/main" id="{6314F915-6962-4E2B-B77B-6A93F591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6" y="4883813"/>
            <a:ext cx="618069" cy="73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FCC86E57-78E6-41D3-A648-CAB444390301}"/>
              </a:ext>
            </a:extLst>
          </p:cNvPr>
          <p:cNvSpPr/>
          <p:nvPr/>
        </p:nvSpPr>
        <p:spPr>
          <a:xfrm>
            <a:off x="7377562" y="2352247"/>
            <a:ext cx="4252646" cy="708855"/>
          </a:xfrm>
          <a:prstGeom prst="wedgeRoundRectCallout">
            <a:avLst>
              <a:gd name="adj1" fmla="val -154434"/>
              <a:gd name="adj2" fmla="val 51396"/>
              <a:gd name="adj3" fmla="val 16667"/>
            </a:avLst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</a:rPr>
              <a:t>РАБОТНИКОВ ОРГАНОВ И ОРГАНИЗАЦИЙ ФОИВ - ФЕДЕРАЛЬНЫМИ ОРГАНАМИ ИСПОЛНИТЕЛЬНОЙ ВЛАСТИ</a:t>
            </a:r>
          </a:p>
        </p:txBody>
      </p:sp>
      <p:sp>
        <p:nvSpPr>
          <p:cNvPr id="51" name="Скругленная прямоугольная выноска 50">
            <a:extLst>
              <a:ext uri="{FF2B5EF4-FFF2-40B4-BE49-F238E27FC236}">
                <a16:creationId xmlns:a16="http://schemas.microsoft.com/office/drawing/2014/main" id="{E93F2D0F-AE27-4287-88C3-E96C767C8CE8}"/>
              </a:ext>
            </a:extLst>
          </p:cNvPr>
          <p:cNvSpPr/>
          <p:nvPr/>
        </p:nvSpPr>
        <p:spPr>
          <a:xfrm>
            <a:off x="7361070" y="4674914"/>
            <a:ext cx="4211365" cy="543817"/>
          </a:xfrm>
          <a:prstGeom prst="wedgeRoundRectCallout">
            <a:avLst>
              <a:gd name="adj1" fmla="val -182875"/>
              <a:gd name="adj2" fmla="val 11007"/>
              <a:gd name="adj3" fmla="val 16667"/>
            </a:avLst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</a:rPr>
              <a:t>НЕ РАБОТАЮЩЕЕ НАСЕЛЕНИЕ - ОРГАНАМИ МЕСТНОГО САМОУПРАВЛЕНИЯ </a:t>
            </a:r>
          </a:p>
        </p:txBody>
      </p:sp>
      <p:pic>
        <p:nvPicPr>
          <p:cNvPr id="399388" name="Picture 2" descr="http://cdn.warer.com/media/virit-logo.png">
            <a:extLst>
              <a:ext uri="{FF2B5EF4-FFF2-40B4-BE49-F238E27FC236}">
                <a16:creationId xmlns:a16="http://schemas.microsoft.com/office/drawing/2014/main" id="{6EEE8A03-D812-4EC3-A70C-AA193C32B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64" y="2663520"/>
            <a:ext cx="1071305" cy="107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Скругленная прямоугольная выноска 52">
            <a:extLst>
              <a:ext uri="{FF2B5EF4-FFF2-40B4-BE49-F238E27FC236}">
                <a16:creationId xmlns:a16="http://schemas.microsoft.com/office/drawing/2014/main" id="{55B35946-83A0-4236-9B6F-6656231FAD32}"/>
              </a:ext>
            </a:extLst>
          </p:cNvPr>
          <p:cNvSpPr/>
          <p:nvPr/>
        </p:nvSpPr>
        <p:spPr>
          <a:xfrm>
            <a:off x="7377562" y="3200384"/>
            <a:ext cx="4178477" cy="743121"/>
          </a:xfrm>
          <a:prstGeom prst="wedgeRoundRectCallout">
            <a:avLst>
              <a:gd name="adj1" fmla="val -180372"/>
              <a:gd name="adj2" fmla="val 14057"/>
              <a:gd name="adj3" fmla="val 16667"/>
            </a:avLst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</a:rPr>
              <a:t>РАБОТНИКОВ ОРГАНОВ МЕСТНОГО САМОУПРАВЛЕНИЯ И ОРГАНИЗАЦИЙ, НАХОДЯЩИХСЯ В ИХ ВЕДЕНИИ - ОРГАНАМИ МЕСТНОГО САМОУПРАВЛЕНИЯ</a:t>
            </a:r>
          </a:p>
        </p:txBody>
      </p:sp>
      <p:pic>
        <p:nvPicPr>
          <p:cNvPr id="399392" name="Picture 2" descr="http://cdn.warer.com/media/virit-logo.png">
            <a:extLst>
              <a:ext uri="{FF2B5EF4-FFF2-40B4-BE49-F238E27FC236}">
                <a16:creationId xmlns:a16="http://schemas.microsoft.com/office/drawing/2014/main" id="{E3B0ABF1-EEAC-4066-A953-D59DD6BD9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881" y="3999966"/>
            <a:ext cx="1127901" cy="112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Скругленная прямоугольная выноска 54">
            <a:extLst>
              <a:ext uri="{FF2B5EF4-FFF2-40B4-BE49-F238E27FC236}">
                <a16:creationId xmlns:a16="http://schemas.microsoft.com/office/drawing/2014/main" id="{6BEDC4A2-EE88-48E6-822A-203989EBAC18}"/>
              </a:ext>
            </a:extLst>
          </p:cNvPr>
          <p:cNvSpPr/>
          <p:nvPr/>
        </p:nvSpPr>
        <p:spPr>
          <a:xfrm>
            <a:off x="7377514" y="4070961"/>
            <a:ext cx="4178478" cy="485857"/>
          </a:xfrm>
          <a:prstGeom prst="wedgeRoundRectCallout">
            <a:avLst>
              <a:gd name="adj1" fmla="val -154766"/>
              <a:gd name="adj2" fmla="val 16259"/>
              <a:gd name="adj3" fmla="val 16667"/>
            </a:avLst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</a:rPr>
              <a:t>РАБОТНИКОВ ОРГАНИЗАЦИЙ -ОРГАНИЗАЦИЯМИ</a:t>
            </a:r>
          </a:p>
        </p:txBody>
      </p:sp>
      <p:sp>
        <p:nvSpPr>
          <p:cNvPr id="56" name="Rectangle 4">
            <a:extLst>
              <a:ext uri="{FF2B5EF4-FFF2-40B4-BE49-F238E27FC236}">
                <a16:creationId xmlns:a16="http://schemas.microsoft.com/office/drawing/2014/main" id="{1DE5D50C-14F6-49D9-AB1B-586CD2D048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1" y="6246870"/>
            <a:ext cx="3554992" cy="3603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1400" dirty="0">
                <a:latin typeface="Proxima Nova"/>
                <a:cs typeface="Arial" charset="0"/>
              </a:rPr>
              <a:t>Приказ МЧС </a:t>
            </a:r>
            <a:r>
              <a:rPr lang="ru-RU" altLang="ru-RU" sz="1400" dirty="0">
                <a:solidFill>
                  <a:srgbClr val="C00000"/>
                </a:solidFill>
                <a:latin typeface="Proxima Nova"/>
                <a:cs typeface="Arial" charset="0"/>
              </a:rPr>
              <a:t>№ 543</a:t>
            </a:r>
          </a:p>
        </p:txBody>
      </p:sp>
      <p:pic>
        <p:nvPicPr>
          <p:cNvPr id="399399" name="Picture 2" descr="http://cdn.warer.com/media/virit-logo.png">
            <a:extLst>
              <a:ext uri="{FF2B5EF4-FFF2-40B4-BE49-F238E27FC236}">
                <a16:creationId xmlns:a16="http://schemas.microsoft.com/office/drawing/2014/main" id="{E7723581-72ED-4DF0-A144-9C4A9F04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12" y="2990322"/>
            <a:ext cx="1072252" cy="107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Скругленная прямоугольная выноска 57">
            <a:extLst>
              <a:ext uri="{FF2B5EF4-FFF2-40B4-BE49-F238E27FC236}">
                <a16:creationId xmlns:a16="http://schemas.microsoft.com/office/drawing/2014/main" id="{3F94E1BF-9C60-4770-831D-036914471A22}"/>
              </a:ext>
            </a:extLst>
          </p:cNvPr>
          <p:cNvSpPr/>
          <p:nvPr/>
        </p:nvSpPr>
        <p:spPr>
          <a:xfrm>
            <a:off x="7393491" y="5322980"/>
            <a:ext cx="4149254" cy="404525"/>
          </a:xfrm>
          <a:prstGeom prst="wedgeRoundRectCallout">
            <a:avLst>
              <a:gd name="adj1" fmla="val -119395"/>
              <a:gd name="adj2" fmla="val -313"/>
              <a:gd name="adj3" fmla="val 16667"/>
            </a:avLst>
          </a:prstGeom>
          <a:noFill/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52400" h="152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tx1"/>
                </a:solidFill>
                <a:latin typeface="Proxima Nova"/>
              </a:rPr>
              <a:t>СИЗ НЕ ТРЕБУЕТСЯ</a:t>
            </a: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282489FD-C2C6-4120-8679-1F007B182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149" y="135965"/>
            <a:ext cx="9849771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Порядок обеспечения СИЗ населения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A789502-D016-43A6-A39A-11D096226512}"/>
              </a:ext>
            </a:extLst>
          </p:cNvPr>
          <p:cNvSpPr/>
          <p:nvPr/>
        </p:nvSpPr>
        <p:spPr>
          <a:xfrm>
            <a:off x="561792" y="611130"/>
            <a:ext cx="1138700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844083">
              <a:defRPr/>
            </a:pPr>
            <a:r>
              <a:rPr lang="ru-RU" dirty="0">
                <a:solidFill>
                  <a:prstClr val="black"/>
                </a:solidFill>
                <a:latin typeface="Proxima Nova"/>
                <a:cs typeface="Times New Roman" pitchFamily="18" charset="0"/>
              </a:rPr>
              <a:t>Обеспечению СИЗ подлежит население, проживающее и (или) работающего на территориях в пределах границ зон:</a:t>
            </a:r>
          </a:p>
          <a:p>
            <a:pPr indent="457200" algn="just" defTabSz="844083">
              <a:defRPr/>
            </a:pPr>
            <a:r>
              <a:rPr lang="ru-RU" dirty="0">
                <a:solidFill>
                  <a:prstClr val="black"/>
                </a:solidFill>
                <a:latin typeface="Proxima Nova"/>
                <a:cs typeface="Times New Roman" pitchFamily="18" charset="0"/>
              </a:rPr>
              <a:t>- защитных мероприятий, устанавливаемых вокруг комплекса объектов по хранению и уничтожению химического оружия;</a:t>
            </a:r>
          </a:p>
          <a:p>
            <a:pPr indent="457200" algn="just" defTabSz="844083">
              <a:defRPr/>
            </a:pPr>
            <a:r>
              <a:rPr lang="ru-RU" dirty="0">
                <a:solidFill>
                  <a:prstClr val="black"/>
                </a:solidFill>
                <a:latin typeface="Proxima Nova"/>
                <a:cs typeface="Times New Roman" pitchFamily="18" charset="0"/>
              </a:rPr>
              <a:t>- возможного РХ загрязнения (заражения), устанавливаемых вокруг радиационно, ядерно- и химически опасных объектов</a:t>
            </a:r>
          </a:p>
          <a:p>
            <a:pPr indent="457200" algn="just" defTabSz="844083">
              <a:defRPr/>
            </a:pPr>
            <a:r>
              <a:rPr lang="ru-RU" dirty="0">
                <a:solidFill>
                  <a:prstClr val="black"/>
                </a:solidFill>
                <a:latin typeface="Proxima Nova"/>
                <a:cs typeface="Times New Roman" pitchFamily="18" charset="0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val="3500553749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311" name="Rectangle 22">
            <a:extLst>
              <a:ext uri="{FF2B5EF4-FFF2-40B4-BE49-F238E27FC236}">
                <a16:creationId xmlns:a16="http://schemas.microsoft.com/office/drawing/2014/main" id="{87987A1A-1BD6-43B6-86DC-0C16F30392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712" y="2423683"/>
            <a:ext cx="3154362" cy="66036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lIns="84642" tIns="42334" rIns="84642" bIns="42334" anchor="ctr"/>
          <a:lstStyle/>
          <a:p>
            <a:pPr algn="ctr">
              <a:lnSpc>
                <a:spcPts val="12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3200" u="sng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1600" u="sng" dirty="0">
              <a:solidFill>
                <a:srgbClr val="C00000"/>
              </a:solidFill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5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ru-RU" altLang="ru-RU" sz="1600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Объект ФП 100% + 5%</a:t>
            </a:r>
            <a:endParaRPr lang="ru-RU" altLang="ru-RU" sz="1600" i="1" dirty="0">
              <a:solidFill>
                <a:srgbClr val="C00000"/>
              </a:solidFill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(из расчета их общей</a:t>
            </a:r>
          </a:p>
          <a:p>
            <a:pPr algn="ctr">
              <a:lnSpc>
                <a:spcPts val="10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 численности)</a:t>
            </a:r>
            <a:endParaRPr lang="ru-RU" altLang="ru-RU" sz="1600" i="1" u="sng" dirty="0"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2800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6312" name="AutoShape 24">
            <a:extLst>
              <a:ext uri="{FF2B5EF4-FFF2-40B4-BE49-F238E27FC236}">
                <a16:creationId xmlns:a16="http://schemas.microsoft.com/office/drawing/2014/main" id="{8CBE48CE-1124-4369-8C47-AF0B0FEB4F9A}"/>
              </a:ext>
            </a:extLst>
          </p:cNvPr>
          <p:cNvSpPr>
            <a:spLocks noChangeArrowheads="1"/>
          </p:cNvSpPr>
          <p:nvPr/>
        </p:nvSpPr>
        <p:spPr bwMode="auto">
          <a:xfrm rot="8260115" flipV="1">
            <a:off x="4431120" y="2047171"/>
            <a:ext cx="598488" cy="1555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4679" tIns="42358" rIns="84679" bIns="42358" anchor="ctr"/>
          <a:lstStyle/>
          <a:p>
            <a:endParaRPr lang="ru-RU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D5A0C987-BA74-4AC7-BDB7-3F0A580E3F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8458" y="50725"/>
            <a:ext cx="261954" cy="2378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FF"/>
            </a:outerShdw>
          </a:effectLst>
        </p:spPr>
        <p:txBody>
          <a:bodyPr wrap="none" lIns="91407" tIns="45704" rIns="91407" bIns="45704" anchor="ctr"/>
          <a:lstStyle/>
          <a:p>
            <a:pPr algn="ctr" eaLnBrk="1" hangingPunct="1">
              <a:defRPr/>
            </a:pPr>
            <a:endParaRPr lang="ru-RU" sz="2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96322" name="Rectangle 11">
            <a:extLst>
              <a:ext uri="{FF2B5EF4-FFF2-40B4-BE49-F238E27FC236}">
                <a16:creationId xmlns:a16="http://schemas.microsoft.com/office/drawing/2014/main" id="{7356AEFE-EE9E-427D-9490-E3397BDBD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213" y="2367558"/>
            <a:ext cx="2584450" cy="72908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lIns="84642" tIns="42334" rIns="84642" bIns="42334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ts val="1200"/>
              </a:lnSpc>
              <a:buClr>
                <a:srgbClr val="3333CC"/>
              </a:buClr>
              <a:buNone/>
            </a:pPr>
            <a:endParaRPr lang="ru-RU" altLang="ru-RU" sz="2800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0"/>
              </a:lnSpc>
              <a:buClr>
                <a:srgbClr val="3333CC"/>
              </a:buClr>
              <a:buFont typeface="Wingdings" panose="05000000000000000000" pitchFamily="2" charset="2"/>
              <a:buNone/>
            </a:pPr>
            <a:endParaRPr lang="ru-RU" altLang="ru-RU" sz="2800" u="sng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buClr>
                <a:srgbClr val="3333CC"/>
              </a:buClr>
              <a:buNone/>
            </a:pPr>
            <a:r>
              <a:rPr lang="ru-RU" altLang="ru-RU" sz="1600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ОИВС РФ + 10%</a:t>
            </a:r>
          </a:p>
          <a:p>
            <a:pPr algn="ctr">
              <a:lnSpc>
                <a:spcPts val="200"/>
              </a:lnSpc>
              <a:buClr>
                <a:srgbClr val="3333CC"/>
              </a:buClr>
              <a:buNone/>
            </a:pPr>
            <a:endParaRPr lang="ru-RU" altLang="ru-RU" sz="1600" i="1" dirty="0"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900"/>
              </a:lnSpc>
              <a:buClr>
                <a:srgbClr val="3333CC"/>
              </a:buClr>
              <a:buNone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(для населения </a:t>
            </a:r>
          </a:p>
          <a:p>
            <a:pPr algn="ctr">
              <a:lnSpc>
                <a:spcPts val="900"/>
              </a:lnSpc>
              <a:buClr>
                <a:srgbClr val="3333CC"/>
              </a:buClr>
              <a:buNone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временно находящееся)</a:t>
            </a:r>
            <a:endParaRPr lang="ru-RU" altLang="ru-RU" sz="1600" i="1" u="sng" dirty="0"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spcBef>
                <a:spcPct val="0"/>
              </a:spcBef>
              <a:buClrTx/>
              <a:buSzTx/>
              <a:buNone/>
            </a:pP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6323" name="AutoShape 23">
            <a:extLst>
              <a:ext uri="{FF2B5EF4-FFF2-40B4-BE49-F238E27FC236}">
                <a16:creationId xmlns:a16="http://schemas.microsoft.com/office/drawing/2014/main" id="{8740F0C0-B7C3-4166-BA8C-BD18A0715E40}"/>
              </a:ext>
            </a:extLst>
          </p:cNvPr>
          <p:cNvSpPr>
            <a:spLocks noChangeArrowheads="1"/>
          </p:cNvSpPr>
          <p:nvPr/>
        </p:nvSpPr>
        <p:spPr bwMode="auto">
          <a:xfrm rot="2650252" flipV="1">
            <a:off x="7449308" y="2018232"/>
            <a:ext cx="596900" cy="1555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4679" tIns="42358" rIns="84679" bIns="42358" anchor="ctr"/>
          <a:lstStyle/>
          <a:p>
            <a:endParaRPr lang="ru-RU"/>
          </a:p>
        </p:txBody>
      </p:sp>
      <p:grpSp>
        <p:nvGrpSpPr>
          <p:cNvPr id="12" name="Group 28">
            <a:extLst>
              <a:ext uri="{FF2B5EF4-FFF2-40B4-BE49-F238E27FC236}">
                <a16:creationId xmlns:a16="http://schemas.microsoft.com/office/drawing/2014/main" id="{DA33A87B-0A4E-4A12-B43B-E69E94C9148A}"/>
              </a:ext>
            </a:extLst>
          </p:cNvPr>
          <p:cNvGrpSpPr>
            <a:grpSpLocks/>
          </p:cNvGrpSpPr>
          <p:nvPr/>
        </p:nvGrpSpPr>
        <p:grpSpPr bwMode="auto">
          <a:xfrm>
            <a:off x="905987" y="896534"/>
            <a:ext cx="1523041" cy="1608793"/>
            <a:chOff x="184" y="560"/>
            <a:chExt cx="1149" cy="1918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5" name="Picture 29" descr="Книга-RED">
              <a:extLst>
                <a:ext uri="{FF2B5EF4-FFF2-40B4-BE49-F238E27FC236}">
                  <a16:creationId xmlns:a16="http://schemas.microsoft.com/office/drawing/2014/main" id="{9CB64CE5-5D3C-457E-90E3-6AA8AD10A3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BF9F8"/>
                </a:clrFrom>
                <a:clrTo>
                  <a:srgbClr val="FBF9F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46" y="560"/>
              <a:ext cx="975" cy="13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 Box 30">
              <a:extLst>
                <a:ext uri="{FF2B5EF4-FFF2-40B4-BE49-F238E27FC236}">
                  <a16:creationId xmlns:a16="http://schemas.microsoft.com/office/drawing/2014/main" id="{72658B52-72B8-4D88-94C2-9543289178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" y="634"/>
              <a:ext cx="1149" cy="184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9569" tIns="49785" rIns="99569" bIns="49785">
              <a:spAutoFit/>
            </a:bodyPr>
            <a:lstStyle>
              <a:lvl1pPr marL="14288" indent="-14288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r>
                <a:rPr lang="ru-RU" sz="1600" dirty="0">
                  <a:solidFill>
                    <a:schemeClr val="bg1"/>
                  </a:solidFill>
                  <a:latin typeface="Proxima Nova"/>
                </a:rPr>
                <a:t>ППРФ</a:t>
              </a:r>
            </a:p>
            <a:p>
              <a:pPr algn="ctr">
                <a:defRPr/>
              </a:pPr>
              <a:r>
                <a:rPr lang="ru-RU" sz="1600" dirty="0">
                  <a:solidFill>
                    <a:schemeClr val="bg1"/>
                  </a:solidFill>
                  <a:latin typeface="Proxima Nova"/>
                </a:rPr>
                <a:t>379</a:t>
              </a:r>
            </a:p>
            <a:p>
              <a:pPr algn="ctr">
                <a:defRPr/>
              </a:pPr>
              <a:r>
                <a:rPr lang="ru-RU" sz="1600" i="1" dirty="0">
                  <a:solidFill>
                    <a:schemeClr val="bg1"/>
                  </a:solidFill>
                  <a:latin typeface="Proxima Nova"/>
                </a:rPr>
                <a:t>(27.04.00г.)</a:t>
              </a:r>
            </a:p>
            <a:p>
              <a:pPr algn="ctr">
                <a:defRPr/>
              </a:pPr>
              <a:endParaRPr lang="ru-RU" sz="1600" dirty="0"/>
            </a:p>
            <a:p>
              <a:pPr algn="ctr">
                <a:defRPr/>
              </a:pPr>
              <a:r>
                <a:rPr lang="ru-RU" dirty="0">
                  <a:solidFill>
                    <a:srgbClr val="FFFFFF"/>
                  </a:solidFill>
                </a:rPr>
                <a:t> </a:t>
              </a:r>
              <a:endParaRPr lang="ru-RU" sz="17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oup 31">
            <a:extLst>
              <a:ext uri="{FF2B5EF4-FFF2-40B4-BE49-F238E27FC236}">
                <a16:creationId xmlns:a16="http://schemas.microsoft.com/office/drawing/2014/main" id="{BBBDC84F-DA2F-41A5-A3FA-ECE83D543602}"/>
              </a:ext>
            </a:extLst>
          </p:cNvPr>
          <p:cNvGrpSpPr>
            <a:grpSpLocks/>
          </p:cNvGrpSpPr>
          <p:nvPr/>
        </p:nvGrpSpPr>
        <p:grpSpPr bwMode="auto">
          <a:xfrm>
            <a:off x="9888327" y="696471"/>
            <a:ext cx="1545019" cy="1440053"/>
            <a:chOff x="103" y="643"/>
            <a:chExt cx="1556" cy="1409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" name="Picture 32" descr="Книга-RED">
              <a:extLst>
                <a:ext uri="{FF2B5EF4-FFF2-40B4-BE49-F238E27FC236}">
                  <a16:creationId xmlns:a16="http://schemas.microsoft.com/office/drawing/2014/main" id="{9DA03177-27A9-4878-A906-C1AEC5B71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BF9F8"/>
                </a:clrFrom>
                <a:clrTo>
                  <a:srgbClr val="FBF9F8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2" y="643"/>
              <a:ext cx="1258" cy="12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 Box 33">
              <a:extLst>
                <a:ext uri="{FF2B5EF4-FFF2-40B4-BE49-F238E27FC236}">
                  <a16:creationId xmlns:a16="http://schemas.microsoft.com/office/drawing/2014/main" id="{4F43B1E8-D59C-4978-88B3-5F9EB56249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" y="769"/>
              <a:ext cx="1556" cy="1283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lIns="99569" tIns="49785" rIns="99569" bIns="49785">
              <a:spAutoFit/>
            </a:bodyPr>
            <a:lstStyle>
              <a:lvl1pPr marL="14288" indent="-14288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995363" eaLnBrk="0" hangingPunct="0"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defTabSz="995363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defRPr/>
              </a:pPr>
              <a:endParaRPr lang="ru-RU" sz="900" dirty="0">
                <a:solidFill>
                  <a:srgbClr val="FFFFFF"/>
                </a:solidFill>
              </a:endParaRPr>
            </a:p>
            <a:p>
              <a:pPr algn="ctr">
                <a:defRPr/>
              </a:pPr>
              <a:r>
                <a:rPr lang="ru-RU" sz="1600" dirty="0">
                  <a:solidFill>
                    <a:srgbClr val="FFFFFF"/>
                  </a:solidFill>
                  <a:latin typeface="Proxima Nova"/>
                </a:rPr>
                <a:t>Пр. МЧС</a:t>
              </a:r>
            </a:p>
            <a:p>
              <a:pPr algn="ctr">
                <a:defRPr/>
              </a:pPr>
              <a:r>
                <a:rPr lang="ru-RU" sz="1600" dirty="0">
                  <a:solidFill>
                    <a:srgbClr val="FFFF00"/>
                  </a:solidFill>
                  <a:latin typeface="Proxima Nova"/>
                </a:rPr>
                <a:t>№ 543</a:t>
              </a:r>
            </a:p>
            <a:p>
              <a:pPr algn="ctr">
                <a:defRPr/>
              </a:pPr>
              <a:r>
                <a:rPr lang="ru-RU" sz="1600" i="1" dirty="0">
                  <a:solidFill>
                    <a:srgbClr val="FFFFFF"/>
                  </a:solidFill>
                  <a:latin typeface="Proxima Nova"/>
                </a:rPr>
                <a:t>(01.10.14г.)</a:t>
              </a:r>
            </a:p>
            <a:p>
              <a:pPr algn="ctr">
                <a:defRPr/>
              </a:pPr>
              <a:endParaRPr lang="ru-RU" dirty="0">
                <a:solidFill>
                  <a:srgbClr val="FFFFFF"/>
                </a:solidFill>
              </a:endParaRPr>
            </a:p>
          </p:txBody>
        </p:sp>
      </p:grpSp>
      <p:sp>
        <p:nvSpPr>
          <p:cNvPr id="62" name="Rectangle 1">
            <a:extLst>
              <a:ext uri="{FF2B5EF4-FFF2-40B4-BE49-F238E27FC236}">
                <a16:creationId xmlns:a16="http://schemas.microsoft.com/office/drawing/2014/main" id="{EC38163D-D377-4A19-A9D7-59336478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4452" y="149134"/>
            <a:ext cx="9849771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Нормы накопления СИЗ на объекте</a:t>
            </a:r>
          </a:p>
        </p:txBody>
      </p:sp>
      <p:sp>
        <p:nvSpPr>
          <p:cNvPr id="43" name="Text Box 17">
            <a:extLst>
              <a:ext uri="{FF2B5EF4-FFF2-40B4-BE49-F238E27FC236}">
                <a16:creationId xmlns:a16="http://schemas.microsoft.com/office/drawing/2014/main" id="{EB271DC3-5DD6-447B-8891-F0E13867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9028" y="839625"/>
            <a:ext cx="7581957" cy="264431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Proxima Nova"/>
              </a:rPr>
              <a:t>Организация попадает в границы зон ВХЗ</a:t>
            </a:r>
          </a:p>
        </p:txBody>
      </p:sp>
      <p:sp>
        <p:nvSpPr>
          <p:cNvPr id="44" name="Прямоугольник 14">
            <a:extLst>
              <a:ext uri="{FF2B5EF4-FFF2-40B4-BE49-F238E27FC236}">
                <a16:creationId xmlns:a16="http://schemas.microsoft.com/office/drawing/2014/main" id="{584C4F5B-ED9F-43D0-8C88-86F988BB0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2742" y="1435267"/>
            <a:ext cx="4957013" cy="378901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lIns="91434" tIns="45718" rIns="91434" bIns="45718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ts val="16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Средства защиты органов дыхания  - 100 %</a:t>
            </a:r>
          </a:p>
        </p:txBody>
      </p:sp>
      <p:sp>
        <p:nvSpPr>
          <p:cNvPr id="45" name="Text Box 17">
            <a:extLst>
              <a:ext uri="{FF2B5EF4-FFF2-40B4-BE49-F238E27FC236}">
                <a16:creationId xmlns:a16="http://schemas.microsoft.com/office/drawing/2014/main" id="{D4494412-D70A-4346-9311-B3C9B1291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58" y="3561349"/>
            <a:ext cx="7581957" cy="264431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Proxima Nova"/>
              </a:rPr>
              <a:t>Организация попадает в границы зон ВРЗ</a:t>
            </a:r>
          </a:p>
        </p:txBody>
      </p:sp>
      <p:sp>
        <p:nvSpPr>
          <p:cNvPr id="46" name="Прямоугольник 14">
            <a:extLst>
              <a:ext uri="{FF2B5EF4-FFF2-40B4-BE49-F238E27FC236}">
                <a16:creationId xmlns:a16="http://schemas.microsoft.com/office/drawing/2014/main" id="{95FF1060-57F8-492D-A357-D3B428A44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0829" y="3992418"/>
            <a:ext cx="4957013" cy="378901"/>
          </a:xfrm>
          <a:prstGeom prst="rect">
            <a:avLst/>
          </a:prstGeom>
          <a:solidFill>
            <a:schemeClr val="bg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lIns="91434" tIns="45718" rIns="91434" bIns="45718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ts val="1600"/>
              </a:lnSpc>
              <a:spcBef>
                <a:spcPct val="0"/>
              </a:spcBef>
              <a:buClrTx/>
              <a:buSz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Средства защиты органов дыхания  - 100 %</a:t>
            </a:r>
          </a:p>
        </p:txBody>
      </p:sp>
      <p:sp>
        <p:nvSpPr>
          <p:cNvPr id="47" name="AutoShape 24">
            <a:extLst>
              <a:ext uri="{FF2B5EF4-FFF2-40B4-BE49-F238E27FC236}">
                <a16:creationId xmlns:a16="http://schemas.microsoft.com/office/drawing/2014/main" id="{EBF78DDE-DA28-41E8-AE54-FE4068531A46}"/>
              </a:ext>
            </a:extLst>
          </p:cNvPr>
          <p:cNvSpPr>
            <a:spLocks noChangeArrowheads="1"/>
          </p:cNvSpPr>
          <p:nvPr/>
        </p:nvSpPr>
        <p:spPr bwMode="auto">
          <a:xfrm rot="8260115" flipV="1">
            <a:off x="4173288" y="4584910"/>
            <a:ext cx="598488" cy="1555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4679" tIns="42358" rIns="84679" bIns="42358" anchor="ctr"/>
          <a:lstStyle/>
          <a:p>
            <a:endParaRPr lang="ru-RU"/>
          </a:p>
        </p:txBody>
      </p:sp>
      <p:sp>
        <p:nvSpPr>
          <p:cNvPr id="48" name="AutoShape 23">
            <a:extLst>
              <a:ext uri="{FF2B5EF4-FFF2-40B4-BE49-F238E27FC236}">
                <a16:creationId xmlns:a16="http://schemas.microsoft.com/office/drawing/2014/main" id="{F0E5DAEC-31A6-437F-9B9D-4487447D7887}"/>
              </a:ext>
            </a:extLst>
          </p:cNvPr>
          <p:cNvSpPr>
            <a:spLocks noChangeArrowheads="1"/>
          </p:cNvSpPr>
          <p:nvPr/>
        </p:nvSpPr>
        <p:spPr bwMode="auto">
          <a:xfrm rot="2650252" flipV="1">
            <a:off x="7708543" y="4595919"/>
            <a:ext cx="596900" cy="15557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lIns="84679" tIns="42358" rIns="84679" bIns="42358" anchor="ctr"/>
          <a:lstStyle/>
          <a:p>
            <a:endParaRPr lang="ru-RU"/>
          </a:p>
        </p:txBody>
      </p:sp>
      <p:sp>
        <p:nvSpPr>
          <p:cNvPr id="49" name="Rectangle 22">
            <a:extLst>
              <a:ext uri="{FF2B5EF4-FFF2-40B4-BE49-F238E27FC236}">
                <a16:creationId xmlns:a16="http://schemas.microsoft.com/office/drawing/2014/main" id="{E95D03F1-18AD-4A02-87AA-DCF43D7DA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712" y="4954076"/>
            <a:ext cx="3154362" cy="660367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lIns="84642" tIns="42334" rIns="84642" bIns="42334" anchor="ctr"/>
          <a:lstStyle/>
          <a:p>
            <a:pPr algn="ctr">
              <a:lnSpc>
                <a:spcPts val="12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3200" u="sng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1600" u="sng" dirty="0">
              <a:solidFill>
                <a:srgbClr val="C00000"/>
              </a:solidFill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5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ru-RU" altLang="ru-RU" sz="1600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Объект Респираторы 100% + 1%</a:t>
            </a:r>
            <a:endParaRPr lang="ru-RU" altLang="ru-RU" sz="1600" i="1" dirty="0">
              <a:solidFill>
                <a:srgbClr val="C00000"/>
              </a:solidFill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10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(из расчета их общей</a:t>
            </a:r>
          </a:p>
          <a:p>
            <a:pPr algn="ctr">
              <a:lnSpc>
                <a:spcPts val="10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 численности)</a:t>
            </a:r>
            <a:endParaRPr lang="ru-RU" altLang="ru-RU" sz="1600" i="1" u="sng" dirty="0"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spcBef>
                <a:spcPct val="20000"/>
              </a:spcBef>
              <a:buClr>
                <a:srgbClr val="3333CC"/>
              </a:buClr>
              <a:buSzPct val="60000"/>
            </a:pPr>
            <a:endParaRPr lang="ru-RU" altLang="ru-RU" sz="2800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11">
            <a:extLst>
              <a:ext uri="{FF2B5EF4-FFF2-40B4-BE49-F238E27FC236}">
                <a16:creationId xmlns:a16="http://schemas.microsoft.com/office/drawing/2014/main" id="{43C6B785-A2C5-4137-A8D1-4BFE60195F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7213" y="4900200"/>
            <a:ext cx="2584450" cy="657448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5400000" scaled="1"/>
          </a:gradFill>
          <a:ln w="28575" algn="ctr">
            <a:solidFill>
              <a:schemeClr val="hlink"/>
            </a:solidFill>
            <a:miter lim="800000"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 wrap="none" lIns="84642" tIns="42334" rIns="84642" bIns="42334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ts val="1200"/>
              </a:lnSpc>
              <a:buClr>
                <a:srgbClr val="3333CC"/>
              </a:buClr>
              <a:buNone/>
            </a:pPr>
            <a:endParaRPr lang="ru-RU" altLang="ru-RU" sz="2800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0"/>
              </a:lnSpc>
              <a:buClr>
                <a:srgbClr val="3333CC"/>
              </a:buClr>
              <a:buFont typeface="Wingdings" panose="05000000000000000000" pitchFamily="2" charset="2"/>
              <a:buNone/>
            </a:pPr>
            <a:endParaRPr lang="ru-RU" altLang="ru-RU" sz="2800" u="sng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buClr>
                <a:srgbClr val="3333CC"/>
              </a:buClr>
              <a:buNone/>
            </a:pPr>
            <a:r>
              <a:rPr lang="ru-RU" altLang="ru-RU" sz="1600" u="sng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ОИВС РФ + 10%</a:t>
            </a:r>
          </a:p>
          <a:p>
            <a:pPr algn="ctr">
              <a:lnSpc>
                <a:spcPts val="200"/>
              </a:lnSpc>
              <a:buClr>
                <a:srgbClr val="3333CC"/>
              </a:buClr>
              <a:buNone/>
            </a:pPr>
            <a:endParaRPr lang="ru-RU" altLang="ru-RU" sz="1600" i="1" dirty="0"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900"/>
              </a:lnSpc>
              <a:buClr>
                <a:srgbClr val="3333CC"/>
              </a:buClr>
              <a:buNone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(для населения </a:t>
            </a:r>
          </a:p>
          <a:p>
            <a:pPr algn="ctr">
              <a:lnSpc>
                <a:spcPts val="900"/>
              </a:lnSpc>
              <a:buClr>
                <a:srgbClr val="3333CC"/>
              </a:buClr>
              <a:buNone/>
            </a:pPr>
            <a:r>
              <a:rPr lang="ru-RU" altLang="ru-RU" sz="1600" i="1" dirty="0">
                <a:latin typeface="Proxima Nova"/>
                <a:cs typeface="Times New Roman" panose="02020603050405020304" pitchFamily="18" charset="0"/>
              </a:rPr>
              <a:t>временно находящееся)</a:t>
            </a:r>
            <a:endParaRPr lang="ru-RU" altLang="ru-RU" sz="1600" i="1" u="sng" dirty="0">
              <a:latin typeface="Proxima Nova"/>
              <a:cs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  <a:spcBef>
                <a:spcPct val="0"/>
              </a:spcBef>
              <a:buClrTx/>
              <a:buSzTx/>
              <a:buNone/>
            </a:pPr>
            <a:endParaRPr lang="ru-RU" alt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ectangle 4">
            <a:extLst>
              <a:ext uri="{FF2B5EF4-FFF2-40B4-BE49-F238E27FC236}">
                <a16:creationId xmlns:a16="http://schemas.microsoft.com/office/drawing/2014/main" id="{32145B69-A1C3-4ABA-AE19-F50518E0A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5558" y="5726166"/>
            <a:ext cx="3189938" cy="360363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52400" h="152400"/>
          </a:sp3d>
        </p:spPr>
        <p:txBody>
          <a:bodyPr lIns="0" tIns="0" rIns="0" bIns="0" anchor="ctr"/>
          <a:lstStyle/>
          <a:p>
            <a:pPr algn="ctr">
              <a:lnSpc>
                <a:spcPct val="80000"/>
              </a:lnSpc>
              <a:defRPr/>
            </a:pPr>
            <a:r>
              <a:rPr lang="ru-RU" altLang="ru-RU" sz="1400" dirty="0">
                <a:latin typeface="Proxima Nova"/>
                <a:cs typeface="Arial" charset="0"/>
              </a:rPr>
              <a:t>Приказ МЧС </a:t>
            </a:r>
            <a:r>
              <a:rPr lang="ru-RU" altLang="ru-RU" sz="1400" dirty="0">
                <a:solidFill>
                  <a:srgbClr val="C00000"/>
                </a:solidFill>
                <a:latin typeface="Proxima Nova"/>
                <a:cs typeface="Arial" charset="0"/>
              </a:rPr>
              <a:t>№ 543</a:t>
            </a:r>
          </a:p>
        </p:txBody>
      </p:sp>
    </p:spTree>
    <p:extLst>
      <p:ext uri="{BB962C8B-B14F-4D97-AF65-F5344CB8AC3E}">
        <p14:creationId xmlns:p14="http://schemas.microsoft.com/office/powerpoint/2010/main" val="2972767548"/>
      </p:ext>
    </p:extLst>
  </p:cSld>
  <p:clrMapOvr>
    <a:masterClrMapping/>
  </p:clrMapOvr>
  <p:transition spd="slow">
    <p:split orient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54316A-C71B-41A8-8C1F-C5432B8F4474}"/>
              </a:ext>
            </a:extLst>
          </p:cNvPr>
          <p:cNvSpPr txBox="1"/>
          <p:nvPr/>
        </p:nvSpPr>
        <p:spPr>
          <a:xfrm>
            <a:off x="525379" y="4352004"/>
            <a:ext cx="111412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indent="457200" algn="just">
              <a:defRPr/>
            </a:pPr>
            <a:r>
              <a:rPr lang="ru-RU" sz="1800" b="0" dirty="0">
                <a:solidFill>
                  <a:prstClr val="black"/>
                </a:solidFill>
                <a:latin typeface="Proxima Nova"/>
              </a:rPr>
              <a:t>Для работников организаций работающих в пределах границ зон возможного радиоактивного и химического загрязнения (заражения), устанавливаемых вокруг радиационно, ядерно и химически опасных объектов - иметь в запасах </a:t>
            </a:r>
            <a:r>
              <a:rPr lang="ru-RU" sz="1800" b="0" i="1" dirty="0">
                <a:solidFill>
                  <a:srgbClr val="C00000"/>
                </a:solidFill>
                <a:latin typeface="Proxima Nova"/>
              </a:rPr>
              <a:t>медицинские средства индивидуальной защиты </a:t>
            </a:r>
            <a:r>
              <a:rPr lang="ru-RU" sz="1800" b="0" dirty="0">
                <a:latin typeface="Proxima Nova"/>
              </a:rPr>
              <a:t>из расчета </a:t>
            </a:r>
            <a:r>
              <a:rPr lang="ru-RU" sz="1800" b="0" dirty="0">
                <a:solidFill>
                  <a:srgbClr val="C00000"/>
                </a:solidFill>
                <a:latin typeface="Proxima Nova"/>
              </a:rPr>
              <a:t>на 30% </a:t>
            </a:r>
            <a:r>
              <a:rPr lang="ru-RU" sz="1800" b="0" dirty="0">
                <a:solidFill>
                  <a:prstClr val="black"/>
                </a:solidFill>
                <a:latin typeface="Proxima Nova"/>
              </a:rPr>
              <a:t>от их общей численности</a:t>
            </a:r>
            <a:r>
              <a:rPr lang="en-US" sz="1800" b="0" dirty="0">
                <a:solidFill>
                  <a:prstClr val="black"/>
                </a:solidFill>
                <a:latin typeface="Proxima Nova"/>
              </a:rPr>
              <a:t>.</a:t>
            </a:r>
            <a:endParaRPr lang="ru-RU" sz="1800" b="0" dirty="0">
              <a:solidFill>
                <a:prstClr val="black"/>
              </a:solidFill>
              <a:latin typeface="Proxima Nova"/>
            </a:endParaRPr>
          </a:p>
        </p:txBody>
      </p:sp>
      <p:pic>
        <p:nvPicPr>
          <p:cNvPr id="419844" name="Picture 6" descr="C:\Users\qwe\Desktop\КИМГЗ%20(10%20вложений).jpg">
            <a:extLst>
              <a:ext uri="{FF2B5EF4-FFF2-40B4-BE49-F238E27FC236}">
                <a16:creationId xmlns:a16="http://schemas.microsoft.com/office/drawing/2014/main" id="{295748DA-F9A0-4E98-BD82-3984AC209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12" y="1072436"/>
            <a:ext cx="3516904" cy="290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FEB32997-E079-462B-A9F2-CD863C5B5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149" y="135965"/>
            <a:ext cx="9849771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Порядок обеспечения МСИЗ населения</a:t>
            </a:r>
          </a:p>
        </p:txBody>
      </p:sp>
      <p:sp>
        <p:nvSpPr>
          <p:cNvPr id="6" name="Rectangle 25">
            <a:extLst>
              <a:ext uri="{FF2B5EF4-FFF2-40B4-BE49-F238E27FC236}">
                <a16:creationId xmlns:a16="http://schemas.microsoft.com/office/drawing/2014/main" id="{3C9EE14D-0CA0-4493-BC11-7B90AB9914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3316" y="1368611"/>
            <a:ext cx="809725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sy="50000" rotWithShape="0">
              <a:schemeClr val="bg2">
                <a:alpha val="50000"/>
              </a:schemeClr>
            </a:outerShdw>
          </a:effec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indent="457200" algn="ctr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u="sng" dirty="0">
                <a:solidFill>
                  <a:srgbClr val="002060"/>
                </a:solidFill>
                <a:latin typeface="Proxima Nova"/>
              </a:rPr>
              <a:t>Медицинские средства индивидуальной защиты (МСИЗ):</a:t>
            </a:r>
          </a:p>
          <a:p>
            <a:pPr indent="45720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dirty="0">
                <a:latin typeface="Proxima Nova"/>
              </a:rPr>
              <a:t> комплект индивидуальный медицинский гражданской защиты (КИМГЗ). Приказ МЧС РФ </a:t>
            </a:r>
            <a:r>
              <a:rPr lang="ru-RU" altLang="ru-RU" sz="1800" dirty="0">
                <a:solidFill>
                  <a:srgbClr val="C00000"/>
                </a:solidFill>
                <a:latin typeface="Proxima Nova"/>
              </a:rPr>
              <a:t>№23 </a:t>
            </a:r>
            <a:r>
              <a:rPr lang="ru-RU" altLang="ru-RU" sz="1800" dirty="0">
                <a:latin typeface="Proxima Nova"/>
              </a:rPr>
              <a:t>от 23.01.2014 г.</a:t>
            </a:r>
          </a:p>
          <a:p>
            <a:pPr indent="45720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800" dirty="0">
              <a:latin typeface="Proxima Nova"/>
            </a:endParaRPr>
          </a:p>
          <a:p>
            <a:pPr indent="457200" algn="just" eaLnBrk="1" hangingPunct="1"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dirty="0">
                <a:latin typeface="Proxima Nova"/>
              </a:rPr>
              <a:t>КИМГЗ комплектуется в соответствии Приказом Министерства здравоохранения РФ от 28 октября 2020 г. </a:t>
            </a:r>
            <a:r>
              <a:rPr lang="ru-RU" altLang="ru-RU" sz="1800" dirty="0">
                <a:solidFill>
                  <a:srgbClr val="C00000"/>
                </a:solidFill>
                <a:latin typeface="Proxima Nova"/>
              </a:rPr>
              <a:t>№ 1164н</a:t>
            </a:r>
            <a:r>
              <a:rPr lang="ru-RU" altLang="ru-RU" sz="1800" dirty="0">
                <a:latin typeface="Proxima Nova"/>
              </a:rPr>
              <a:t>.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55" y="2050819"/>
            <a:ext cx="11201524" cy="1378181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Установленные в организации способы доведения сигналов гражданской обороны и информации об угрозе и возникновении ЧС и опасностей, присущих военным конфликтам</a:t>
            </a:r>
          </a:p>
        </p:txBody>
      </p:sp>
    </p:spTree>
    <p:extLst>
      <p:ext uri="{BB962C8B-B14F-4D97-AF65-F5344CB8AC3E}">
        <p14:creationId xmlns:p14="http://schemas.microsoft.com/office/powerpoint/2010/main" val="1498642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20C6080-B111-46C2-881C-14A9F7C02D77}"/>
              </a:ext>
            </a:extLst>
          </p:cNvPr>
          <p:cNvSpPr txBox="1"/>
          <p:nvPr/>
        </p:nvSpPr>
        <p:spPr>
          <a:xfrm>
            <a:off x="560764" y="178111"/>
            <a:ext cx="11129210" cy="45689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710" tIns="43356" rIns="86710" bIns="43356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defTabSz="870875"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Разъяснения по проведению инструктажей по ГО (действиям в ЧС):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E13A4E-BF35-40B0-ADDD-2D9B39708706}"/>
              </a:ext>
            </a:extLst>
          </p:cNvPr>
          <p:cNvSpPr txBox="1"/>
          <p:nvPr/>
        </p:nvSpPr>
        <p:spPr>
          <a:xfrm>
            <a:off x="2286000" y="3495675"/>
            <a:ext cx="7678738" cy="14938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86710" tIns="43356" rIns="86710" bIns="43356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algn="just" defTabSz="870875">
              <a:defRPr/>
            </a:pPr>
            <a:endParaRPr lang="ru-RU" sz="2286" dirty="0">
              <a:solidFill>
                <a:srgbClr val="FF0000"/>
              </a:solidFill>
            </a:endParaRPr>
          </a:p>
          <a:p>
            <a:pPr algn="just" defTabSz="870875">
              <a:defRPr/>
            </a:pPr>
            <a:endParaRPr lang="ru-RU" sz="2286" dirty="0">
              <a:solidFill>
                <a:srgbClr val="FF0000"/>
              </a:solidFill>
            </a:endParaRPr>
          </a:p>
          <a:p>
            <a:pPr algn="just" defTabSz="870875">
              <a:defRPr/>
            </a:pPr>
            <a:endParaRPr lang="ru-RU" sz="2286" dirty="0">
              <a:solidFill>
                <a:srgbClr val="FF0000"/>
              </a:solidFill>
            </a:endParaRPr>
          </a:p>
          <a:p>
            <a:pPr algn="just" defTabSz="870875">
              <a:defRPr/>
            </a:pPr>
            <a:endParaRPr lang="ru-RU" sz="2286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0F0084-FC2B-4499-9166-2DA9EB5D9486}"/>
              </a:ext>
            </a:extLst>
          </p:cNvPr>
          <p:cNvSpPr txBox="1"/>
          <p:nvPr/>
        </p:nvSpPr>
        <p:spPr>
          <a:xfrm>
            <a:off x="631303" y="831048"/>
            <a:ext cx="10929394" cy="341154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6710" tIns="43356" rIns="86710" bIns="43356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indent="435437" algn="just" defTabSz="870875">
              <a:defRPr/>
            </a:pPr>
            <a:r>
              <a:rPr lang="ru-RU" sz="1800" dirty="0">
                <a:solidFill>
                  <a:srgbClr val="000000"/>
                </a:solidFill>
                <a:latin typeface="Proxima Nova"/>
              </a:rPr>
              <a:t>На основании </a:t>
            </a:r>
            <a:r>
              <a:rPr lang="ru-RU" sz="1800" dirty="0">
                <a:latin typeface="Proxima Nova"/>
              </a:rPr>
              <a:t>ППРФ</a:t>
            </a:r>
            <a:r>
              <a:rPr lang="ru-RU" sz="1800" dirty="0">
                <a:solidFill>
                  <a:srgbClr val="FF0000"/>
                </a:solidFill>
                <a:latin typeface="Proxima Nova"/>
              </a:rPr>
              <a:t> № 1485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, </a:t>
            </a:r>
            <a:r>
              <a:rPr lang="ru-RU" sz="1800" dirty="0">
                <a:latin typeface="Proxima Nova"/>
              </a:rPr>
              <a:t>ППРФ</a:t>
            </a:r>
            <a:r>
              <a:rPr lang="ru-RU" sz="1800" dirty="0">
                <a:solidFill>
                  <a:srgbClr val="FF0000"/>
                </a:solidFill>
                <a:latin typeface="Proxima Nova"/>
              </a:rPr>
              <a:t> № 841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, а так же с учетом писем </a:t>
            </a:r>
            <a:r>
              <a:rPr lang="ru-RU" sz="1800" dirty="0">
                <a:latin typeface="Proxima Nova"/>
              </a:rPr>
              <a:t>МЧС РФ </a:t>
            </a:r>
            <a:r>
              <a:rPr lang="ru-RU" sz="1800" dirty="0">
                <a:solidFill>
                  <a:srgbClr val="FF0000"/>
                </a:solidFill>
                <a:latin typeface="Proxima Nova"/>
              </a:rPr>
              <a:t>№ 11-7-605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, </a:t>
            </a:r>
            <a:r>
              <a:rPr lang="ru-RU" sz="1800" dirty="0">
                <a:solidFill>
                  <a:srgbClr val="FF0000"/>
                </a:solidFill>
                <a:latin typeface="Proxima Nova"/>
              </a:rPr>
              <a:t>№ ИВ-11-85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, </a:t>
            </a:r>
            <a:r>
              <a:rPr lang="ru-RU" sz="1800" i="1" u="sng" dirty="0">
                <a:solidFill>
                  <a:srgbClr val="C00000"/>
                </a:solidFill>
                <a:latin typeface="Proxima Nova"/>
              </a:rPr>
              <a:t>рекомендуется совмещать 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вводный инструктаж по ГО с инструктажем по действиям в ЧС, проводимым при приеме на работу.</a:t>
            </a:r>
          </a:p>
          <a:p>
            <a:pPr indent="435437" algn="just" defTabSz="870875">
              <a:defRPr/>
            </a:pPr>
            <a:r>
              <a:rPr lang="ru-RU" sz="1800" dirty="0">
                <a:solidFill>
                  <a:srgbClr val="000000"/>
                </a:solidFill>
                <a:latin typeface="Proxima Nova"/>
              </a:rPr>
              <a:t> </a:t>
            </a:r>
          </a:p>
          <a:p>
            <a:pPr indent="435437" algn="just" defTabSz="870875">
              <a:defRPr/>
            </a:pPr>
            <a:r>
              <a:rPr lang="ru-RU" sz="1800" dirty="0">
                <a:solidFill>
                  <a:srgbClr val="000000"/>
                </a:solidFill>
                <a:latin typeface="Proxima Nova"/>
              </a:rPr>
              <a:t>Также </a:t>
            </a:r>
            <a:r>
              <a:rPr lang="ru-RU" sz="1800" i="1" u="sng" dirty="0">
                <a:solidFill>
                  <a:srgbClr val="C00000"/>
                </a:solidFill>
                <a:latin typeface="Proxima Nova"/>
              </a:rPr>
              <a:t>допустимо</a:t>
            </a:r>
            <a:r>
              <a:rPr lang="ru-RU" sz="1800" i="1" dirty="0">
                <a:solidFill>
                  <a:srgbClr val="C00000"/>
                </a:solidFill>
                <a:latin typeface="Proxima Nova"/>
              </a:rPr>
              <a:t> 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проведение инструктажей </a:t>
            </a:r>
            <a:r>
              <a:rPr lang="ru-RU" sz="1800" i="1" dirty="0">
                <a:solidFill>
                  <a:srgbClr val="C00000"/>
                </a:solidFill>
                <a:latin typeface="Proxima Nova"/>
              </a:rPr>
              <a:t>по единой программе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!!!!!!!</a:t>
            </a:r>
          </a:p>
          <a:p>
            <a:pPr indent="435437" algn="just" defTabSz="870875">
              <a:defRPr/>
            </a:pPr>
            <a:endParaRPr lang="ru-RU" sz="1800" dirty="0">
              <a:solidFill>
                <a:srgbClr val="000000"/>
              </a:solidFill>
              <a:latin typeface="Proxima Nova"/>
            </a:endParaRPr>
          </a:p>
          <a:p>
            <a:pPr indent="435437" algn="just" defTabSz="870875">
              <a:defRPr/>
            </a:pPr>
            <a:r>
              <a:rPr lang="ru-RU" sz="1800" dirty="0">
                <a:solidFill>
                  <a:srgbClr val="000000"/>
                </a:solidFill>
                <a:latin typeface="Proxima Nova"/>
              </a:rPr>
              <a:t>Вместе с тем </a:t>
            </a:r>
            <a:r>
              <a:rPr lang="ru-RU" sz="1800" i="1" dirty="0">
                <a:solidFill>
                  <a:srgbClr val="C00000"/>
                </a:solidFill>
                <a:latin typeface="Proxima Nova"/>
              </a:rPr>
              <a:t>в случае ведения единого журнала учета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, целесообразно сбор росписей инструктора и инструктируемых лиц оформлять </a:t>
            </a:r>
            <a:r>
              <a:rPr lang="ru-RU" sz="1800" i="1" dirty="0">
                <a:solidFill>
                  <a:srgbClr val="C00000"/>
                </a:solidFill>
                <a:latin typeface="Proxima Nova"/>
              </a:rPr>
              <a:t>по каждому виду инструктажа раздельно</a:t>
            </a:r>
            <a:r>
              <a:rPr lang="ru-RU" sz="1800" dirty="0">
                <a:solidFill>
                  <a:srgbClr val="000000"/>
                </a:solidFill>
                <a:latin typeface="Proxima Nova"/>
              </a:rPr>
              <a:t>:</a:t>
            </a:r>
          </a:p>
          <a:p>
            <a:pPr marL="285750" indent="-285750" algn="just" defTabSz="870875"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Proxima Nova"/>
              </a:rPr>
              <a:t>вводный инструктаж по ГО;</a:t>
            </a:r>
          </a:p>
          <a:p>
            <a:pPr marL="285750" indent="-285750" algn="just" defTabSz="870875"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Proxima Nova"/>
              </a:rPr>
              <a:t>инструктаж по действиям в ЧС при приеме на работу, проводимый в течении первого месяца работы;</a:t>
            </a:r>
          </a:p>
          <a:p>
            <a:pPr marL="285750" indent="-285750" algn="just" defTabSz="870875"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Proxima Nova"/>
              </a:rPr>
              <a:t>инструктаж по действиям в ЧС, проводимый не реже одного раза в год.</a:t>
            </a:r>
          </a:p>
        </p:txBody>
      </p:sp>
      <p:pic>
        <p:nvPicPr>
          <p:cNvPr id="92169" name="Рисунок 2">
            <a:extLst>
              <a:ext uri="{FF2B5EF4-FFF2-40B4-BE49-F238E27FC236}">
                <a16:creationId xmlns:a16="http://schemas.microsoft.com/office/drawing/2014/main" id="{43F4D0A7-5782-436B-AF42-5BB57734B8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102768"/>
            <a:ext cx="3031958" cy="172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8093717"/>
      </p:ext>
    </p:extLst>
  </p:cSld>
  <p:clrMapOvr>
    <a:masterClrMapping/>
  </p:clrMapOvr>
  <p:transition spd="slow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15884B7E-D9AE-47F9-B150-AACE7CED02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4834" y="67428"/>
            <a:ext cx="11670632" cy="914400"/>
          </a:xfrm>
        </p:spPr>
        <p:txBody>
          <a:bodyPr/>
          <a:lstStyle/>
          <a:p>
            <a:pPr algn="ctr" eaLnBrk="1" hangingPunct="1"/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Сигналы  оповещения и информирования населения</a:t>
            </a:r>
            <a:br>
              <a:rPr lang="ru-RU" altLang="ru-RU" sz="2400" b="1" dirty="0">
                <a:solidFill>
                  <a:srgbClr val="C00000"/>
                </a:solidFill>
                <a:latin typeface="Proxima Nova"/>
              </a:rPr>
            </a:br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об  угрозе  и  возникновении  ЧС</a:t>
            </a:r>
          </a:p>
        </p:txBody>
      </p:sp>
      <p:sp>
        <p:nvSpPr>
          <p:cNvPr id="295939" name="Text Box 3">
            <a:extLst>
              <a:ext uri="{FF2B5EF4-FFF2-40B4-BE49-F238E27FC236}">
                <a16:creationId xmlns:a16="http://schemas.microsoft.com/office/drawing/2014/main" id="{A6B76CF8-7B20-49D9-BAB9-FFE5875F2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66801"/>
            <a:ext cx="914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800" b="1" i="1" dirty="0">
                <a:solidFill>
                  <a:srgbClr val="000000"/>
                </a:solidFill>
                <a:latin typeface="Proxima Nova"/>
              </a:rPr>
              <a:t>по  системе  оповещения  ГО</a:t>
            </a:r>
          </a:p>
        </p:txBody>
      </p:sp>
      <p:sp>
        <p:nvSpPr>
          <p:cNvPr id="333829" name="Rectangle 5">
            <a:extLst>
              <a:ext uri="{FF2B5EF4-FFF2-40B4-BE49-F238E27FC236}">
                <a16:creationId xmlns:a16="http://schemas.microsoft.com/office/drawing/2014/main" id="{14D2F046-F609-45EE-AF59-2FF0C8E35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8" y="1686556"/>
            <a:ext cx="3886200" cy="36671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rgbClr val="FF9999">
                <a:gamma/>
                <a:shade val="60000"/>
                <a:invGamma/>
              </a:srgbClr>
            </a:prstShdw>
          </a:effectLst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Proxima Nova"/>
              </a:rPr>
              <a:t>ЧС  военного  характера</a:t>
            </a:r>
          </a:p>
        </p:txBody>
      </p:sp>
      <p:sp>
        <p:nvSpPr>
          <p:cNvPr id="333830" name="Rectangle 6">
            <a:extLst>
              <a:ext uri="{FF2B5EF4-FFF2-40B4-BE49-F238E27FC236}">
                <a16:creationId xmlns:a16="http://schemas.microsoft.com/office/drawing/2014/main" id="{3A3EC35C-2653-4599-8F44-ECFA5132E4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4866" y="1752731"/>
            <a:ext cx="3886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dirty="0">
                <a:solidFill>
                  <a:srgbClr val="000000"/>
                </a:solidFill>
                <a:latin typeface="Proxima Nova"/>
              </a:rPr>
              <a:t>Информационные сообщения о всех видах ЧС</a:t>
            </a:r>
          </a:p>
        </p:txBody>
      </p:sp>
      <p:sp>
        <p:nvSpPr>
          <p:cNvPr id="333831" name="Rectangle 7">
            <a:extLst>
              <a:ext uri="{FF2B5EF4-FFF2-40B4-BE49-F238E27FC236}">
                <a16:creationId xmlns:a16="http://schemas.microsoft.com/office/drawing/2014/main" id="{3B7CDDD2-A2B8-457F-96CD-579BF9D927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1243" y="2342594"/>
            <a:ext cx="4082716" cy="609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roxima Nova"/>
              </a:rPr>
              <a:t>сигнал  "</a:t>
            </a:r>
            <a:r>
              <a:rPr lang="ru-RU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roxima Nova"/>
              </a:rPr>
              <a:t>ВНИМАНИЕ  ВСЕМ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roxima Nova"/>
              </a:rPr>
              <a:t>"</a:t>
            </a:r>
          </a:p>
        </p:txBody>
      </p:sp>
      <p:sp>
        <p:nvSpPr>
          <p:cNvPr id="333832" name="Rectangle 8">
            <a:extLst>
              <a:ext uri="{FF2B5EF4-FFF2-40B4-BE49-F238E27FC236}">
                <a16:creationId xmlns:a16="http://schemas.microsoft.com/office/drawing/2014/main" id="{C93565A6-CF8B-4DB7-A2C5-E6E098EC6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19" y="3319130"/>
            <a:ext cx="3886200" cy="5048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roxima Nova"/>
              </a:rPr>
              <a:t>«</a:t>
            </a:r>
            <a:r>
              <a:rPr lang="ru-RU" sz="1600" b="1" dirty="0">
                <a:latin typeface="Proxima Nova"/>
              </a:rPr>
              <a:t>Воздушная тревога»</a:t>
            </a:r>
            <a:endParaRPr lang="ru-RU" sz="1600" dirty="0">
              <a:latin typeface="Proxima Nova"/>
            </a:endParaRPr>
          </a:p>
        </p:txBody>
      </p:sp>
      <p:sp>
        <p:nvSpPr>
          <p:cNvPr id="333836" name="Rectangle 12">
            <a:extLst>
              <a:ext uri="{FF2B5EF4-FFF2-40B4-BE49-F238E27FC236}">
                <a16:creationId xmlns:a16="http://schemas.microsoft.com/office/drawing/2014/main" id="{8C674651-5C6F-45EA-9F70-749DE08AC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19" y="4606381"/>
            <a:ext cx="3886200" cy="431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Proxima Nova"/>
              </a:rPr>
              <a:t>«Радиационная  опасность»</a:t>
            </a:r>
          </a:p>
        </p:txBody>
      </p:sp>
      <p:sp>
        <p:nvSpPr>
          <p:cNvPr id="333837" name="Rectangle 13">
            <a:extLst>
              <a:ext uri="{FF2B5EF4-FFF2-40B4-BE49-F238E27FC236}">
                <a16:creationId xmlns:a16="http://schemas.microsoft.com/office/drawing/2014/main" id="{6A08EF0E-1B87-41A3-A675-CF76AC7C5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19" y="5213494"/>
            <a:ext cx="3886200" cy="358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Proxima Nova"/>
              </a:rPr>
              <a:t>«Химическая  тревога»</a:t>
            </a:r>
          </a:p>
        </p:txBody>
      </p:sp>
      <p:sp>
        <p:nvSpPr>
          <p:cNvPr id="333843" name="Rectangle 19">
            <a:extLst>
              <a:ext uri="{FF2B5EF4-FFF2-40B4-BE49-F238E27FC236}">
                <a16:creationId xmlns:a16="http://schemas.microsoft.com/office/drawing/2014/main" id="{3E9D1E84-C7DD-4B7D-8616-60E088061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0486" y="3319131"/>
            <a:ext cx="4082715" cy="279015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Proxima Nova"/>
              </a:rPr>
              <a:t>Краткие информационные сообщения об угрозе возникновения или о возникновении ЧС, правилах поведения и способах защиты в такой ситуации</a:t>
            </a:r>
            <a:r>
              <a:rPr lang="ru-RU" sz="1600" dirty="0">
                <a:latin typeface="Proxima Nova"/>
              </a:rPr>
              <a:t> </a:t>
            </a: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BA6FB0CD-2554-4EAC-AD9E-EC5866BCF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19" y="3999268"/>
            <a:ext cx="3886200" cy="431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Proxima Nova"/>
              </a:rPr>
              <a:t>«Отбой воздушной тревоги»</a:t>
            </a:r>
            <a:endParaRPr lang="ru-RU" sz="1600" dirty="0">
              <a:solidFill>
                <a:srgbClr val="000000"/>
              </a:solidFill>
              <a:latin typeface="Proxima Nova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B00B3B-DF44-49E2-89B1-29805F562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019" y="5750508"/>
            <a:ext cx="3886200" cy="358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1407" tIns="45704" rIns="91407" bIns="45704"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Proxima Nova"/>
              </a:rPr>
              <a:t>«Катастрофическое затопление»</a:t>
            </a:r>
          </a:p>
        </p:txBody>
      </p:sp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55" y="2050819"/>
            <a:ext cx="11201524" cy="1378181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Порядок действий работника при получении сигналов гражданской обороны</a:t>
            </a:r>
          </a:p>
        </p:txBody>
      </p:sp>
    </p:spTree>
    <p:extLst>
      <p:ext uri="{BB962C8B-B14F-4D97-AF65-F5344CB8AC3E}">
        <p14:creationId xmlns:p14="http://schemas.microsoft.com/office/powerpoint/2010/main" val="50576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5849C36-05A4-4B17-9998-030758EC3920}"/>
              </a:ext>
            </a:extLst>
          </p:cNvPr>
          <p:cNvSpPr txBox="1"/>
          <p:nvPr/>
        </p:nvSpPr>
        <p:spPr>
          <a:xfrm>
            <a:off x="3894221" y="924342"/>
            <a:ext cx="4403558" cy="3397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600" b="1" dirty="0">
                <a:latin typeface="Proxima Nova"/>
              </a:rPr>
              <a:t>УСЛЫШАВ ЗВУЧАНИЕ СИРЕН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A29EFA-6EB3-4B29-814F-3DD050C93071}"/>
              </a:ext>
            </a:extLst>
          </p:cNvPr>
          <p:cNvSpPr txBox="1"/>
          <p:nvPr/>
        </p:nvSpPr>
        <p:spPr>
          <a:xfrm>
            <a:off x="3573379" y="1726539"/>
            <a:ext cx="525071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600" dirty="0">
                <a:latin typeface="Proxima Nova"/>
              </a:rPr>
              <a:t>Включить телевизор, радиоприемник, др. источник информации и не выключать его, т.к. возможна передача другой информации в условиях изменяющейся обстановки</a:t>
            </a:r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4EE87F29-65CB-4799-B94B-695FA1908ADC}"/>
              </a:ext>
            </a:extLst>
          </p:cNvPr>
          <p:cNvSpPr/>
          <p:nvPr/>
        </p:nvSpPr>
        <p:spPr>
          <a:xfrm rot="5400000">
            <a:off x="6176963" y="1454151"/>
            <a:ext cx="185737" cy="2619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0" name="Стрелка вправо 9">
            <a:extLst>
              <a:ext uri="{FF2B5EF4-FFF2-40B4-BE49-F238E27FC236}">
                <a16:creationId xmlns:a16="http://schemas.microsoft.com/office/drawing/2014/main" id="{8E465455-0E8F-43F2-A242-301C89572ED2}"/>
              </a:ext>
            </a:extLst>
          </p:cNvPr>
          <p:cNvSpPr/>
          <p:nvPr/>
        </p:nvSpPr>
        <p:spPr>
          <a:xfrm rot="5400000">
            <a:off x="6236040" y="2942313"/>
            <a:ext cx="187325" cy="261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B5314A-5EAD-4B42-B590-A81659B8E171}"/>
              </a:ext>
            </a:extLst>
          </p:cNvPr>
          <p:cNvSpPr txBox="1"/>
          <p:nvPr/>
        </p:nvSpPr>
        <p:spPr>
          <a:xfrm>
            <a:off x="3573379" y="3358999"/>
            <a:ext cx="5142427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600" dirty="0">
                <a:latin typeface="Proxima Nova"/>
              </a:rPr>
              <a:t>Прослушать речевое сообщение и действовать согласно переданным указаниям (рекомендациям)</a:t>
            </a:r>
          </a:p>
        </p:txBody>
      </p:sp>
      <p:pic>
        <p:nvPicPr>
          <p:cNvPr id="296969" name="Picture 14" descr="http://im4-tub-ru.yandex.net/i?id=594190163-45-72&amp;n=21">
            <a:extLst>
              <a:ext uri="{FF2B5EF4-FFF2-40B4-BE49-F238E27FC236}">
                <a16:creationId xmlns:a16="http://schemas.microsoft.com/office/drawing/2014/main" id="{87406510-5AC9-4AE0-8E50-5CF568E0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3758" b="1979"/>
          <a:stretch>
            <a:fillRect/>
          </a:stretch>
        </p:blipFill>
        <p:spPr bwMode="auto">
          <a:xfrm>
            <a:off x="9197067" y="1294226"/>
            <a:ext cx="2569961" cy="256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6970" name="Группа 35">
            <a:extLst>
              <a:ext uri="{FF2B5EF4-FFF2-40B4-BE49-F238E27FC236}">
                <a16:creationId xmlns:a16="http://schemas.microsoft.com/office/drawing/2014/main" id="{26B0043A-502D-4CF7-AFB0-8553431AAA1C}"/>
              </a:ext>
            </a:extLst>
          </p:cNvPr>
          <p:cNvGrpSpPr>
            <a:grpSpLocks/>
          </p:cNvGrpSpPr>
          <p:nvPr/>
        </p:nvGrpSpPr>
        <p:grpSpPr bwMode="auto">
          <a:xfrm>
            <a:off x="192505" y="1264067"/>
            <a:ext cx="2779296" cy="2661068"/>
            <a:chOff x="5334000" y="2209800"/>
            <a:chExt cx="5551714" cy="4103914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85B45F-AD26-40D8-B144-3DF7EA8B0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37168" t="19950" b="10352"/>
            <a:stretch/>
          </p:blipFill>
          <p:spPr>
            <a:xfrm>
              <a:off x="5334000" y="2209800"/>
              <a:ext cx="5551714" cy="4103914"/>
            </a:xfrm>
            <a:prstGeom prst="bevel">
              <a:avLst/>
            </a:prstGeom>
          </p:spPr>
        </p:pic>
        <p:pic>
          <p:nvPicPr>
            <p:cNvPr id="38" name="Picture 2" descr="http://investor.petrozavodsk-mo.ru/images/upload/ugoc.ahov.foto1.24.05.2013.jpg">
              <a:extLst>
                <a:ext uri="{FF2B5EF4-FFF2-40B4-BE49-F238E27FC236}">
                  <a16:creationId xmlns:a16="http://schemas.microsoft.com/office/drawing/2014/main" id="{D934F8DE-4EA8-4018-9D59-D011717C6F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43057" y="3907971"/>
              <a:ext cx="2547257" cy="1676399"/>
            </a:xfrm>
            <a:prstGeom prst="bevel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12ABFDC-3DAE-4F15-BA8A-6FA0B87D2DE6}"/>
              </a:ext>
            </a:extLst>
          </p:cNvPr>
          <p:cNvSpPr txBox="1"/>
          <p:nvPr/>
        </p:nvSpPr>
        <p:spPr>
          <a:xfrm>
            <a:off x="1503947" y="4376862"/>
            <a:ext cx="9192127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600" b="1" u="sng" dirty="0">
                <a:solidFill>
                  <a:prstClr val="black"/>
                </a:solidFill>
                <a:latin typeface="Proxima Nova"/>
              </a:rPr>
              <a:t>В речевом сообщении говориться :</a:t>
            </a:r>
          </a:p>
          <a:p>
            <a:pPr marL="214313" indent="-214313" defTabSz="685800"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prstClr val="black"/>
                </a:solidFill>
                <a:latin typeface="Proxima Nova"/>
              </a:rPr>
              <a:t>Что случилось?</a:t>
            </a:r>
          </a:p>
          <a:p>
            <a:pPr marL="214313" indent="-214313" defTabSz="685800"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prstClr val="black"/>
                </a:solidFill>
                <a:latin typeface="Proxima Nova"/>
              </a:rPr>
              <a:t>Распространении.</a:t>
            </a:r>
          </a:p>
          <a:p>
            <a:pPr marL="214313" indent="-214313" defTabSz="685800"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prstClr val="black"/>
                </a:solidFill>
                <a:latin typeface="Proxima Nova"/>
              </a:rPr>
              <a:t>Принимаемых мерах.</a:t>
            </a:r>
          </a:p>
          <a:p>
            <a:pPr marL="214313" indent="-214313" defTabSz="685800">
              <a:buFont typeface="Wingdings" panose="05000000000000000000" pitchFamily="2" charset="2"/>
              <a:buChar char="q"/>
              <a:defRPr/>
            </a:pPr>
            <a:r>
              <a:rPr lang="ru-RU" sz="1600" dirty="0">
                <a:solidFill>
                  <a:prstClr val="black"/>
                </a:solidFill>
                <a:latin typeface="Proxima Nova"/>
              </a:rPr>
              <a:t>Что делать населению.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4DECEE5-0438-49CB-A525-E9F3FCAF044A}"/>
              </a:ext>
            </a:extLst>
          </p:cNvPr>
          <p:cNvSpPr txBox="1">
            <a:spLocks noChangeArrowheads="1"/>
          </p:cNvSpPr>
          <p:nvPr/>
        </p:nvSpPr>
        <p:spPr>
          <a:xfrm>
            <a:off x="521368" y="161465"/>
            <a:ext cx="11670632" cy="5485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2400" b="1" kern="0" dirty="0">
                <a:solidFill>
                  <a:srgbClr val="C00000"/>
                </a:solidFill>
                <a:latin typeface="Proxima Nova"/>
              </a:rPr>
              <a:t>Порядок действия населения по сигналам оповещения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1E2589-735C-45EA-B6D0-8D77059B6C0E}"/>
              </a:ext>
            </a:extLst>
          </p:cNvPr>
          <p:cNvSpPr/>
          <p:nvPr/>
        </p:nvSpPr>
        <p:spPr>
          <a:xfrm>
            <a:off x="721895" y="709990"/>
            <a:ext cx="10948737" cy="5009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defRPr/>
            </a:pPr>
            <a:r>
              <a:rPr lang="ru-RU" sz="1500" b="1" i="1" dirty="0">
                <a:solidFill>
                  <a:prstClr val="black"/>
                </a:solidFill>
                <a:latin typeface="Proxima Nova"/>
              </a:rPr>
              <a:t>К примеру</a:t>
            </a:r>
            <a:r>
              <a:rPr lang="ru-RU" sz="1500" dirty="0">
                <a:solidFill>
                  <a:prstClr val="black"/>
                </a:solidFill>
                <a:latin typeface="Proxima Nova"/>
              </a:rPr>
              <a:t>, </a:t>
            </a:r>
            <a:r>
              <a:rPr lang="ru-RU" sz="1500" b="1" dirty="0">
                <a:solidFill>
                  <a:prstClr val="black">
                    <a:lumMod val="95000"/>
                    <a:lumOff val="5000"/>
                  </a:prstClr>
                </a:solidFill>
                <a:latin typeface="Proxima Nova"/>
              </a:rPr>
              <a:t>произошла авария на химически опасном объекте.</a:t>
            </a:r>
          </a:p>
          <a:p>
            <a:pPr algn="ctr" defTabSz="685800">
              <a:defRPr/>
            </a:pPr>
            <a:endParaRPr lang="ru-RU" sz="1500" b="1" dirty="0">
              <a:solidFill>
                <a:prstClr val="black">
                  <a:lumMod val="95000"/>
                  <a:lumOff val="5000"/>
                </a:prstClr>
              </a:solidFill>
              <a:latin typeface="Proxima Nova"/>
            </a:endParaRPr>
          </a:p>
          <a:p>
            <a:pPr algn="ctr" defTabSz="685800">
              <a:defRPr/>
            </a:pPr>
            <a:r>
              <a:rPr lang="ru-RU" sz="1400" b="1" u="sng" dirty="0">
                <a:solidFill>
                  <a:prstClr val="black"/>
                </a:solidFill>
                <a:latin typeface="Proxima Nova"/>
              </a:rPr>
              <a:t>Какую информацию должно получить население?</a:t>
            </a:r>
            <a:r>
              <a:rPr lang="ru-RU" sz="1400" b="1" dirty="0">
                <a:solidFill>
                  <a:prstClr val="black"/>
                </a:solidFill>
                <a:latin typeface="Proxima Nova"/>
              </a:rPr>
              <a:t>                   </a:t>
            </a:r>
            <a:r>
              <a:rPr lang="ru-RU" sz="1400" b="1" u="sng" dirty="0">
                <a:solidFill>
                  <a:prstClr val="black"/>
                </a:solidFill>
                <a:latin typeface="Proxima Nova"/>
              </a:rPr>
              <a:t> </a:t>
            </a:r>
            <a:r>
              <a:rPr lang="ru-RU" sz="1400" b="1" i="1" u="sng" dirty="0">
                <a:solidFill>
                  <a:prstClr val="black"/>
                </a:solidFill>
                <a:latin typeface="Proxima Nova"/>
                <a:cs typeface="Times New Roman" panose="02020603050405020304" pitchFamily="18" charset="0"/>
              </a:rPr>
              <a:t>Возможен такой вариант</a:t>
            </a:r>
            <a:r>
              <a:rPr lang="ru-RU" sz="1500" i="1" u="sng" dirty="0">
                <a:solidFill>
                  <a:prstClr val="black"/>
                </a:solidFill>
                <a:latin typeface="Proxima Nova"/>
                <a:cs typeface="Times New Roman" panose="02020603050405020304" pitchFamily="18" charset="0"/>
              </a:rPr>
              <a:t>: </a:t>
            </a:r>
          </a:p>
          <a:p>
            <a:pPr defTabSz="685800">
              <a:defRPr/>
            </a:pPr>
            <a:r>
              <a:rPr lang="ru-RU" sz="1500" dirty="0">
                <a:solidFill>
                  <a:prstClr val="black"/>
                </a:solidFill>
                <a:latin typeface="Century Gothic"/>
              </a:rPr>
              <a:t> 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«Внимание! Говорит  комиссия  ЧС и ОПБ города (округа, района).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Граждане! Произошла авария на N-ном заводе с выбросом хлора - сильнодействующего ядовитого вещества. Облако зараженного воздуха распространяется в … (таком-то) направлении. В зону химического заражения попадают … (идет перечисление улиц, кварталов, районов). Населению, проживающему на улицах … (таких-то), из помещений не выходить. Закрыть окна и двери, произвести герметизацию квартир. В подвалах, нижних этажах не укрываться, так как хлор тяжелее воздуха в 2,5 раза (стелется по земле) и заходит во все низинные места, в том числе и подвалы. Населению, проживающему на улицах… (таких-то), немедленно покинуть жилые дома, учреждения, предприятия и выходить в районы … (перечисляются). Прежде чем выходить, наденьте ватно-марлевые повязки, предварительно смочив их водой или 2%-м раствором питьевой соды. Сообщите об этом соседям. В дальнейшем действуйте в соответствии с нашими указаниями». </a:t>
            </a:r>
          </a:p>
          <a:p>
            <a:pPr algn="just" defTabSz="685800">
              <a:defRPr/>
            </a:pPr>
            <a:r>
              <a:rPr lang="ru-RU" sz="1500" dirty="0">
                <a:solidFill>
                  <a:prstClr val="black"/>
                </a:solidFill>
                <a:latin typeface="Century Gothic"/>
              </a:rPr>
              <a:t> </a:t>
            </a:r>
          </a:p>
          <a:p>
            <a:pPr algn="ctr" defTabSz="685800">
              <a:defRPr/>
            </a:pPr>
            <a:r>
              <a:rPr lang="ru-RU" sz="1400" b="1" dirty="0">
                <a:solidFill>
                  <a:prstClr val="black"/>
                </a:solidFill>
                <a:latin typeface="Proxima Nova"/>
                <a:cs typeface="Times New Roman" panose="02020603050405020304" pitchFamily="18" charset="0"/>
              </a:rPr>
              <a:t>Примерный порядок действия населения по сигналу «Внимание всем!» :</a:t>
            </a:r>
          </a:p>
          <a:p>
            <a:pPr algn="ctr" defTabSz="685800">
              <a:defRPr/>
            </a:pPr>
            <a:endParaRPr lang="ru-RU" sz="1400" b="1" dirty="0">
              <a:solidFill>
                <a:prstClr val="black"/>
              </a:solidFill>
              <a:latin typeface="Proxima Nova"/>
              <a:cs typeface="Times New Roman" panose="02020603050405020304" pitchFamily="18" charset="0"/>
            </a:endParaRP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  <a:cs typeface="Times New Roman" panose="02020603050405020304" pitchFamily="18" charset="0"/>
              </a:rPr>
              <a:t>Внимательно прослушайте сообщение. Не паникуйте. Закройте органы дыхания платком, одеждой, если есть возможность, предварительно смочите их водой. Слушайте дополнительную речевую информацию о порядке действий. Далее действуйте, следуя рекомендациям органов местной власти, органов управления МЧС России, получаемым через средства массовой информации. </a:t>
            </a:r>
          </a:p>
          <a:p>
            <a:pPr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 </a:t>
            </a:r>
          </a:p>
          <a:p>
            <a:pPr defTabSz="685800">
              <a:defRPr/>
            </a:pPr>
            <a:r>
              <a:rPr lang="ru-RU" sz="1350" dirty="0">
                <a:solidFill>
                  <a:prstClr val="black"/>
                </a:solidFill>
                <a:latin typeface="Century Gothic"/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178961B-30F7-473D-926E-CFBCF208A67A}"/>
              </a:ext>
            </a:extLst>
          </p:cNvPr>
          <p:cNvSpPr txBox="1">
            <a:spLocks noChangeArrowheads="1"/>
          </p:cNvSpPr>
          <p:nvPr/>
        </p:nvSpPr>
        <p:spPr>
          <a:xfrm>
            <a:off x="521368" y="161465"/>
            <a:ext cx="11670632" cy="5485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2400" b="1" kern="0" dirty="0">
                <a:solidFill>
                  <a:srgbClr val="C00000"/>
                </a:solidFill>
                <a:latin typeface="Proxima Nova"/>
              </a:rPr>
              <a:t>Типовое речевое сообщение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Рисунок 8" descr="Отбой воздушной тревога.tif">
            <a:extLst>
              <a:ext uri="{FF2B5EF4-FFF2-40B4-BE49-F238E27FC236}">
                <a16:creationId xmlns:a16="http://schemas.microsoft.com/office/drawing/2014/main" id="{07666084-C03A-4182-B56E-4B0476B26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5154" r="3099" b="5154"/>
          <a:stretch>
            <a:fillRect/>
          </a:stretch>
        </p:blipFill>
        <p:spPr bwMode="auto">
          <a:xfrm>
            <a:off x="6918157" y="3140241"/>
            <a:ext cx="4612440" cy="2827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35" name="Рисунок 9" descr="Воздушная тревога.tif">
            <a:extLst>
              <a:ext uri="{FF2B5EF4-FFF2-40B4-BE49-F238E27FC236}">
                <a16:creationId xmlns:a16="http://schemas.microsoft.com/office/drawing/2014/main" id="{D277FDAA-28C1-4182-9712-BD3AF9C08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5885" r="2667" b="7790"/>
          <a:stretch>
            <a:fillRect/>
          </a:stretch>
        </p:blipFill>
        <p:spPr bwMode="auto">
          <a:xfrm>
            <a:off x="661403" y="3140242"/>
            <a:ext cx="4295608" cy="2827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794A628-4C46-43FC-94F5-61B464F7010B}"/>
              </a:ext>
            </a:extLst>
          </p:cNvPr>
          <p:cNvSpPr/>
          <p:nvPr/>
        </p:nvSpPr>
        <p:spPr>
          <a:xfrm>
            <a:off x="521368" y="1203325"/>
            <a:ext cx="1107707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20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ru-RU" sz="1400" dirty="0">
                <a:latin typeface="Proxima Nova"/>
              </a:rPr>
              <a:t>Особое   значение   оповещение   приобретает   в   случае   внезапного нападения  противника, когда реальное время для предупреждения населения будет крайне ограниченным и исчисляться минутами. </a:t>
            </a:r>
          </a:p>
          <a:p>
            <a:pPr algn="just" defTabSz="685800">
              <a:defRPr/>
            </a:pPr>
            <a:r>
              <a:rPr lang="ru-RU" sz="1400" dirty="0">
                <a:latin typeface="Proxima Nova"/>
              </a:rPr>
              <a:t>С целью своевременного предупреждения населения о возникновении непосредственной опасности применения противником ядерного, химического, бактериологического (биологического) или другого оружия и необходимости применения мер защиты установлены следующие сигналы оповещения гражданской обороны:</a:t>
            </a:r>
          </a:p>
          <a:p>
            <a:pPr algn="just" defTabSz="685800">
              <a:defRPr/>
            </a:pPr>
            <a:r>
              <a:rPr lang="ru-RU" sz="1400" dirty="0">
                <a:latin typeface="Proxima Nova"/>
              </a:rPr>
              <a:t> </a:t>
            </a:r>
            <a:r>
              <a:rPr lang="ru-RU" sz="1400" b="1" dirty="0">
                <a:solidFill>
                  <a:srgbClr val="C00000"/>
                </a:solidFill>
                <a:latin typeface="Proxima Nova"/>
              </a:rPr>
              <a:t>1. «Воздушная тревога»,  2. «Отбой воздушной тревоги», 3. «Радиационная опасность»,  4. «Химическая тревога». 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D540A9-7EE0-451A-A14A-93F0A9981FA0}"/>
              </a:ext>
            </a:extLst>
          </p:cNvPr>
          <p:cNvSpPr txBox="1">
            <a:spLocks noChangeArrowheads="1"/>
          </p:cNvSpPr>
          <p:nvPr/>
        </p:nvSpPr>
        <p:spPr>
          <a:xfrm>
            <a:off x="521368" y="161465"/>
            <a:ext cx="11670632" cy="8371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2400" b="1" kern="0" dirty="0">
                <a:solidFill>
                  <a:srgbClr val="C00000"/>
                </a:solidFill>
                <a:latin typeface="Proxima Nova"/>
              </a:rPr>
              <a:t>Другие сигналы оповещения, их назначение, возможные способы доведения и действия населения по ним</a:t>
            </a: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Рисунок 7" descr="Радиационная опасность.tif">
            <a:extLst>
              <a:ext uri="{FF2B5EF4-FFF2-40B4-BE49-F238E27FC236}">
                <a16:creationId xmlns:a16="http://schemas.microsoft.com/office/drawing/2014/main" id="{1271A126-26EA-4F43-BD84-9B5720913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5046" r="2975" b="4256"/>
          <a:stretch>
            <a:fillRect/>
          </a:stretch>
        </p:blipFill>
        <p:spPr bwMode="auto">
          <a:xfrm>
            <a:off x="443579" y="2225842"/>
            <a:ext cx="5472113" cy="347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30C97A-C20C-43E6-87CB-0601FA00C4B1}"/>
              </a:ext>
            </a:extLst>
          </p:cNvPr>
          <p:cNvSpPr/>
          <p:nvPr/>
        </p:nvSpPr>
        <p:spPr>
          <a:xfrm>
            <a:off x="6096000" y="2353335"/>
            <a:ext cx="579119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Century Gothic"/>
              </a:rPr>
              <a:t> </a:t>
            </a:r>
            <a:r>
              <a:rPr lang="ru-RU" sz="1600" dirty="0">
                <a:solidFill>
                  <a:prstClr val="black"/>
                </a:solidFill>
                <a:latin typeface="Proxima Nova"/>
              </a:rPr>
              <a:t>подается в населенных пунктах и районах, по направлению к которым движется радиоактивное облако, образовавшееся при взрыве ядерного боеприпаса и которым грозит непосредственная угроза радиоактивного заражения. Под непосредственной угрозой радиоактивного заражения понимается вероятность заражения данной территории выпадающими радиоактивными осадками в течение одного часа. Для подачи сигнала используются радиовещание и телевидение, а также другие местные технические средства связи и оповещения. </a:t>
            </a:r>
          </a:p>
          <a:p>
            <a:pPr algn="just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Century Gothic"/>
              </a:rPr>
              <a:t> </a:t>
            </a:r>
          </a:p>
          <a:p>
            <a:pPr algn="just" defTabSz="685800">
              <a:defRPr/>
            </a:pPr>
            <a:r>
              <a:rPr lang="ru-RU" sz="1350" dirty="0">
                <a:solidFill>
                  <a:prstClr val="black"/>
                </a:solidFill>
                <a:latin typeface="Century Gothic"/>
              </a:rPr>
              <a:t>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7B0089E-5F8E-4A7C-975D-93D48A5BB333}"/>
              </a:ext>
            </a:extLst>
          </p:cNvPr>
          <p:cNvSpPr/>
          <p:nvPr/>
        </p:nvSpPr>
        <p:spPr>
          <a:xfrm>
            <a:off x="3914984" y="1345867"/>
            <a:ext cx="4001416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ru-RU" sz="1600" b="1" dirty="0">
                <a:solidFill>
                  <a:prstClr val="black"/>
                </a:solidFill>
                <a:latin typeface="Proxima Nova"/>
              </a:rPr>
              <a:t>Сигнал «Радиационная опасность»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42DD56E-CCCC-423B-8CA6-4341D476030F}"/>
              </a:ext>
            </a:extLst>
          </p:cNvPr>
          <p:cNvSpPr txBox="1">
            <a:spLocks noChangeArrowheads="1"/>
          </p:cNvSpPr>
          <p:nvPr/>
        </p:nvSpPr>
        <p:spPr>
          <a:xfrm>
            <a:off x="521368" y="161465"/>
            <a:ext cx="11670632" cy="8371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2400" b="1" kern="0" dirty="0">
                <a:solidFill>
                  <a:srgbClr val="C00000"/>
                </a:solidFill>
                <a:latin typeface="Proxima Nova"/>
              </a:rPr>
              <a:t>Другие сигналы оповещения, их назначение, возможные способы доведения и действия населения по ним</a:t>
            </a:r>
          </a:p>
        </p:txBody>
      </p:sp>
    </p:spTree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Рисунок 6" descr="Химическая тревога.tif">
            <a:extLst>
              <a:ext uri="{FF2B5EF4-FFF2-40B4-BE49-F238E27FC236}">
                <a16:creationId xmlns:a16="http://schemas.microsoft.com/office/drawing/2014/main" id="{A8EE8A25-4292-4473-B85A-4C897C958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5" t="5215" r="3098" b="2905"/>
          <a:stretch>
            <a:fillRect/>
          </a:stretch>
        </p:blipFill>
        <p:spPr bwMode="auto">
          <a:xfrm>
            <a:off x="521368" y="2142685"/>
            <a:ext cx="4940968" cy="3530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224035C-6253-4A3A-9C40-74F89A1769BD}"/>
              </a:ext>
            </a:extLst>
          </p:cNvPr>
          <p:cNvSpPr/>
          <p:nvPr/>
        </p:nvSpPr>
        <p:spPr>
          <a:xfrm>
            <a:off x="5715000" y="2142685"/>
            <a:ext cx="628048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600" dirty="0">
                <a:solidFill>
                  <a:prstClr val="black"/>
                </a:solidFill>
                <a:latin typeface="Proxima Nova"/>
              </a:rPr>
              <a:t>подается при угрозе или непосредственном обнаружении химического или бактериологического нападения (заражения). По этому сигналу необходимо быстро надеть противогаз, а в случае необходимости - средства защиты кожи и при первой же возможности укрыться в защитном сооружении ГО. Если защитного сооружения поблизости не окажется, то от поражения аэрозолями отравляющих веществ и бактериальных средств можно укрыться в жилых, производственных или подсобных помещениях. </a:t>
            </a:r>
          </a:p>
          <a:p>
            <a:pPr algn="just" defTabSz="685800">
              <a:defRPr/>
            </a:pPr>
            <a:r>
              <a:rPr lang="ru-RU" sz="1600" dirty="0">
                <a:solidFill>
                  <a:prstClr val="black"/>
                </a:solidFill>
                <a:latin typeface="Proxima Nova"/>
              </a:rPr>
              <a:t>Если будет установлено, что противник применил бактериологическое (биологическое) оружие, то по системам оповещения население получит рекомендации о последующих действиях.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747DF3A-5275-4F0A-B6AF-BFA0AC5D02E3}"/>
              </a:ext>
            </a:extLst>
          </p:cNvPr>
          <p:cNvSpPr txBox="1">
            <a:spLocks noChangeArrowheads="1"/>
          </p:cNvSpPr>
          <p:nvPr/>
        </p:nvSpPr>
        <p:spPr>
          <a:xfrm>
            <a:off x="521368" y="161465"/>
            <a:ext cx="11670632" cy="8371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2400" b="1" kern="0" dirty="0">
                <a:solidFill>
                  <a:srgbClr val="C00000"/>
                </a:solidFill>
                <a:latin typeface="Proxima Nova"/>
              </a:rPr>
              <a:t>Другие сигналы оповещения, их назначение, возможные способы доведения и действия населения по ним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83C79F1-4309-4F04-A7B5-F9067F093E9F}"/>
              </a:ext>
            </a:extLst>
          </p:cNvPr>
          <p:cNvSpPr/>
          <p:nvPr/>
        </p:nvSpPr>
        <p:spPr>
          <a:xfrm>
            <a:off x="4352574" y="1277771"/>
            <a:ext cx="3486852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ru-RU" sz="1600" b="1" dirty="0">
                <a:solidFill>
                  <a:prstClr val="black"/>
                </a:solidFill>
                <a:latin typeface="Proxima Nova"/>
              </a:rPr>
              <a:t>Сигнал «Химическая тревога»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55" y="2050819"/>
            <a:ext cx="11201524" cy="1378181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Порядок действий работника при ЧС, связанных с утечкой (выбросом) аварийно химически опасных веществ и радиоактивным загрязнением, в т.ч. по изготовлению и использованию подручных средств защиты органов дыхания </a:t>
            </a:r>
          </a:p>
        </p:txBody>
      </p:sp>
    </p:spTree>
    <p:extLst>
      <p:ext uri="{BB962C8B-B14F-4D97-AF65-F5344CB8AC3E}">
        <p14:creationId xmlns:p14="http://schemas.microsoft.com/office/powerpoint/2010/main" val="1128679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10" descr="Изображение 040">
            <a:extLst>
              <a:ext uri="{FF2B5EF4-FFF2-40B4-BE49-F238E27FC236}">
                <a16:creationId xmlns:a16="http://schemas.microsoft.com/office/drawing/2014/main" id="{3AB14AE4-CFF9-4535-A165-F8DD7CE8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386" y="2144047"/>
            <a:ext cx="4099557" cy="332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694537D-AD47-4AFB-8AF2-3C7CF2382005}"/>
              </a:ext>
            </a:extLst>
          </p:cNvPr>
          <p:cNvSpPr txBox="1">
            <a:spLocks noChangeArrowheads="1"/>
          </p:cNvSpPr>
          <p:nvPr/>
        </p:nvSpPr>
        <p:spPr>
          <a:xfrm>
            <a:off x="370539" y="80486"/>
            <a:ext cx="11670632" cy="8371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2400" b="1" kern="0" dirty="0">
                <a:solidFill>
                  <a:srgbClr val="C00000"/>
                </a:solidFill>
                <a:latin typeface="Proxima Nova"/>
              </a:rPr>
              <a:t>Действие работника организации при аварии с утечкой (выбросом) аварийно химически опасных веществ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1A9018F-13EE-4568-93FB-D24CCD7522EB}"/>
              </a:ext>
            </a:extLst>
          </p:cNvPr>
          <p:cNvSpPr/>
          <p:nvPr/>
        </p:nvSpPr>
        <p:spPr>
          <a:xfrm>
            <a:off x="587118" y="2144047"/>
            <a:ext cx="62804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400" i="1" u="sng" dirty="0">
                <a:solidFill>
                  <a:srgbClr val="C00000"/>
                </a:solidFill>
                <a:latin typeface="Proxima Nova"/>
              </a:rPr>
              <a:t>При опасности отравления АХОВ  необходимо: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быстро выйти из района заражения: укрыться в защищенном сооружении (аммиак);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подняться на верхние этажи зданий (хлор);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герметизировать помещения, если вы находитесь в помещении, то нужно провести герметизацию окон и дверей кусками материи, смоченными содовым раствором и ждать сообщений о дальнейших действиях;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использовать противогазы (самоспасатели), при их отсутствии ватно-марлевые повязки, смоченные водой или 2-5% растворами питьевой соды (хлор), лимонной или уксусной кислоты (аммиак);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при опасности отравления на улице необходимо быстро выйти из района заражения, перпендикулярно направлению ветра, при возможности укрыться в защитном сооружении;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далее необходимо следовать указаниям руководителя организации о порядке поведения.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08C059E0-9473-4335-9507-C27E6E1A8147}"/>
              </a:ext>
            </a:extLst>
          </p:cNvPr>
          <p:cNvSpPr/>
          <p:nvPr/>
        </p:nvSpPr>
        <p:spPr bwMode="auto">
          <a:xfrm>
            <a:off x="4319440" y="6079939"/>
            <a:ext cx="3553120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Это нужно знать!!!!!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B37E073B-5A13-48E7-91FE-858DC96DF5D9}"/>
              </a:ext>
            </a:extLst>
          </p:cNvPr>
          <p:cNvSpPr/>
          <p:nvPr/>
        </p:nvSpPr>
        <p:spPr bwMode="auto">
          <a:xfrm>
            <a:off x="583976" y="981171"/>
            <a:ext cx="10753485" cy="837156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ctr" defTabSz="457200"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В случаи аварии на химически опасном объекте </a:t>
            </a:r>
            <a:r>
              <a:rPr lang="ru-RU" sz="16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подается сигнал «Химическая тревога»!!!!!</a:t>
            </a:r>
          </a:p>
          <a:p>
            <a:pPr indent="457200" algn="ctr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844720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3" name="Picture 10" descr="Изображение 040">
            <a:extLst>
              <a:ext uri="{FF2B5EF4-FFF2-40B4-BE49-F238E27FC236}">
                <a16:creationId xmlns:a16="http://schemas.microsoft.com/office/drawing/2014/main" id="{3AB14AE4-CFF9-4535-A165-F8DD7CE8B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666" y="2115766"/>
            <a:ext cx="4099557" cy="3328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3694537D-AD47-4AFB-8AF2-3C7CF2382005}"/>
              </a:ext>
            </a:extLst>
          </p:cNvPr>
          <p:cNvSpPr txBox="1">
            <a:spLocks noChangeArrowheads="1"/>
          </p:cNvSpPr>
          <p:nvPr/>
        </p:nvSpPr>
        <p:spPr>
          <a:xfrm>
            <a:off x="370539" y="80486"/>
            <a:ext cx="11670632" cy="8371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altLang="ru-RU" sz="2400" b="1" kern="0" dirty="0">
                <a:solidFill>
                  <a:srgbClr val="C00000"/>
                </a:solidFill>
                <a:latin typeface="Proxima Nova"/>
              </a:rPr>
              <a:t>Действие работника организации при радиоактивном загрязнении местности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1A9018F-13EE-4568-93FB-D24CCD7522EB}"/>
              </a:ext>
            </a:extLst>
          </p:cNvPr>
          <p:cNvSpPr/>
          <p:nvPr/>
        </p:nvSpPr>
        <p:spPr>
          <a:xfrm>
            <a:off x="583976" y="1637028"/>
            <a:ext cx="62804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1400" i="1" u="sng" dirty="0">
                <a:solidFill>
                  <a:srgbClr val="C00000"/>
                </a:solidFill>
                <a:latin typeface="Proxima Nova"/>
              </a:rPr>
              <a:t>При опасности радиоактивного заражения необходимо: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защитить органы дыхания от радиоактивной пыли (респираторами, ватно-марлевыми повязками или подручными средствами — шарфами, платками, другими тканевыми изделиями) и по возможности быстро укрыться в ближайшем здании;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войдя в помещение, снять и поместить верхнюю одежду и обувь в пластиковый пакет или пленку, закрыть окна и двери, отключить вентиляцию, включить телевизоры, радиоприемники и радиорепродукторы, находиться подальше от окон, быть готовым к приему информации и указаний;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 провести герметизацию помещения и защиту продуктов питания. Для этого подручными средствами заделать щели в окнах и дверях, заклеить вентиляционные отверстия, продукты поместить в полиэтиленовые пакеты или завернуть в полиэтиленовую пленку;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получив указания по средствам массовой информации или телефону, провести профилактику препаратами стабильного йода (йодистый калий), а при их отсутствии использовать раствор </a:t>
            </a:r>
            <a:r>
              <a:rPr lang="ru-RU" sz="1400" dirty="0" err="1">
                <a:solidFill>
                  <a:prstClr val="black"/>
                </a:solidFill>
                <a:latin typeface="Proxima Nova"/>
              </a:rPr>
              <a:t>Люголя</a:t>
            </a:r>
            <a:r>
              <a:rPr lang="ru-RU" sz="1400" dirty="0">
                <a:solidFill>
                  <a:prstClr val="black"/>
                </a:solidFill>
                <a:latin typeface="Proxima Nova"/>
              </a:rPr>
              <a:t> или 5%-</a:t>
            </a:r>
            <a:r>
              <a:rPr lang="ru-RU" sz="1400" dirty="0" err="1">
                <a:solidFill>
                  <a:prstClr val="black"/>
                </a:solidFill>
                <a:latin typeface="Proxima Nova"/>
              </a:rPr>
              <a:t>ную</a:t>
            </a:r>
            <a:r>
              <a:rPr lang="ru-RU" sz="1400" dirty="0">
                <a:solidFill>
                  <a:prstClr val="black"/>
                </a:solidFill>
                <a:latin typeface="Proxima Nova"/>
              </a:rPr>
              <a:t> настойку йода: 20-22 капли для взрослых;</a:t>
            </a:r>
          </a:p>
          <a:p>
            <a:pPr algn="just" defTabSz="685800">
              <a:defRPr/>
            </a:pPr>
            <a:r>
              <a:rPr lang="ru-RU" sz="1400" dirty="0">
                <a:solidFill>
                  <a:prstClr val="black"/>
                </a:solidFill>
                <a:latin typeface="Proxima Nova"/>
              </a:rPr>
              <a:t>- помещения оставлять только при крайней необходимости и на короткое время и готовится к возможной эвакуации.</a:t>
            </a:r>
          </a:p>
        </p:txBody>
      </p:sp>
      <p:sp>
        <p:nvSpPr>
          <p:cNvPr id="14" name="Скругленный прямоугольник 12">
            <a:extLst>
              <a:ext uri="{FF2B5EF4-FFF2-40B4-BE49-F238E27FC236}">
                <a16:creationId xmlns:a16="http://schemas.microsoft.com/office/drawing/2014/main" id="{08C059E0-9473-4335-9507-C27E6E1A8147}"/>
              </a:ext>
            </a:extLst>
          </p:cNvPr>
          <p:cNvSpPr/>
          <p:nvPr/>
        </p:nvSpPr>
        <p:spPr bwMode="auto">
          <a:xfrm>
            <a:off x="4184158" y="6100779"/>
            <a:ext cx="3553120" cy="35612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Это нужно знать!!!!!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B37E073B-5A13-48E7-91FE-858DC96DF5D9}"/>
              </a:ext>
            </a:extLst>
          </p:cNvPr>
          <p:cNvSpPr/>
          <p:nvPr/>
        </p:nvSpPr>
        <p:spPr bwMode="auto">
          <a:xfrm>
            <a:off x="583976" y="981171"/>
            <a:ext cx="10753485" cy="593311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ctr" defTabSz="457200"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В случаи аварии на радиационно опасном объекте </a:t>
            </a:r>
            <a:r>
              <a:rPr lang="ru-RU" sz="1600" i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подается сигнал «Радиационная опасность»!!!!!</a:t>
            </a:r>
          </a:p>
          <a:p>
            <a:pPr indent="457200" algn="ctr" defTabSz="457200">
              <a:defRPr/>
            </a:pPr>
            <a:endParaRPr lang="ru-RU" sz="14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52477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4545F596-3E35-40D2-9601-CD2D2C60B810}"/>
              </a:ext>
            </a:extLst>
          </p:cNvPr>
          <p:cNvSpPr txBox="1"/>
          <p:nvPr/>
        </p:nvSpPr>
        <p:spPr>
          <a:xfrm>
            <a:off x="261257" y="107951"/>
            <a:ext cx="11299371" cy="46126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045" tIns="45524" rIns="91045" bIns="45524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eaLnBrk="1" hangingPunct="1"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Порядок проведения вводного инструктажа по ГО и действиям в ЧС: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C5535A-D85F-4BFF-B8F8-331B86D3F6CE}"/>
              </a:ext>
            </a:extLst>
          </p:cNvPr>
          <p:cNvSpPr txBox="1"/>
          <p:nvPr/>
        </p:nvSpPr>
        <p:spPr>
          <a:xfrm>
            <a:off x="2095501" y="3498850"/>
            <a:ext cx="8062913" cy="15684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045" tIns="45524" rIns="91045" bIns="45524">
            <a:spAutoFit/>
          </a:bodyPr>
          <a:lstStyle>
            <a:lvl1pPr algn="ctr">
              <a:defRPr sz="3200" b="0" spc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defRPr>
            </a:lvl1pPr>
          </a:lstStyle>
          <a:p>
            <a:pPr algn="just" eaLnBrk="1" hangingPunct="1">
              <a:defRPr/>
            </a:pPr>
            <a:endParaRPr lang="ru-RU" sz="2400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ru-RU" sz="2400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ru-RU" sz="2400" dirty="0">
              <a:solidFill>
                <a:srgbClr val="FF0000"/>
              </a:solidFill>
            </a:endParaRPr>
          </a:p>
          <a:p>
            <a:pPr algn="just" eaLnBrk="1" hangingPunct="1">
              <a:defRPr/>
            </a:pP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79881" name="Рисунок 4">
            <a:extLst>
              <a:ext uri="{FF2B5EF4-FFF2-40B4-BE49-F238E27FC236}">
                <a16:creationId xmlns:a16="http://schemas.microsoft.com/office/drawing/2014/main" id="{22F34B8C-89D5-47E8-B5F3-4A83806E3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056" y="639132"/>
            <a:ext cx="6032500" cy="2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115A683-44DD-4610-9135-AB4EFE5AB6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752428"/>
              </p:ext>
            </p:extLst>
          </p:nvPr>
        </p:nvGraphicFramePr>
        <p:xfrm>
          <a:off x="2779295" y="918368"/>
          <a:ext cx="6424863" cy="5201920"/>
        </p:xfrm>
        <a:graphic>
          <a:graphicData uri="http://schemas.openxmlformats.org/drawingml/2006/table">
            <a:tbl>
              <a:tblPr/>
              <a:tblGrid>
                <a:gridCol w="408324">
                  <a:extLst>
                    <a:ext uri="{9D8B030D-6E8A-4147-A177-3AD203B41FA5}">
                      <a16:colId xmlns:a16="http://schemas.microsoft.com/office/drawing/2014/main" val="3076138100"/>
                    </a:ext>
                  </a:extLst>
                </a:gridCol>
                <a:gridCol w="4788232">
                  <a:extLst>
                    <a:ext uri="{9D8B030D-6E8A-4147-A177-3AD203B41FA5}">
                      <a16:colId xmlns:a16="http://schemas.microsoft.com/office/drawing/2014/main" val="844609330"/>
                    </a:ext>
                  </a:extLst>
                </a:gridCol>
                <a:gridCol w="1228307">
                  <a:extLst>
                    <a:ext uri="{9D8B030D-6E8A-4147-A177-3AD203B41FA5}">
                      <a16:colId xmlns:a16="http://schemas.microsoft.com/office/drawing/2014/main" val="3496893978"/>
                    </a:ext>
                  </a:extLst>
                </a:gridCol>
              </a:tblGrid>
              <a:tr h="4893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Примерный перечень учебных вопросов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Время*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отработку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(минут)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6989954"/>
                  </a:ext>
                </a:extLst>
              </a:tr>
              <a:tr h="349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1.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Возможные действия работника на рабочем месте, которые могут привести к аварии, катастрофе или ЧС </a:t>
                      </a:r>
                      <a:r>
                        <a:rPr kumimoji="0" lang="ru-RU" alt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техногенного </a:t>
                      </a: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характера в организации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– 15 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424656"/>
                  </a:ext>
                </a:extLst>
              </a:tr>
              <a:tr h="361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Наиболее характерные ЧС природного и техногенного характера, которые могут возникнуть в районе расположения организации и опасности, присущие этим ЧС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– 20 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820031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Принятые в организации способы защиты работников от опасностей, возникающих при ЧС, характерных для производственной деятельности и района расположения организации, а также при военных конфликтах 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–20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1301539"/>
                  </a:ext>
                </a:extLst>
              </a:tr>
              <a:tr h="4689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4. 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Установленные в организации способы доведения сигналов гражданской обороны и информации об угрозе и возникновении ЧС и опасностей, присущих военным конфликтам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– 10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273430"/>
                  </a:ext>
                </a:extLst>
              </a:tr>
              <a:tr h="2413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5. 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Порядок действий работника при получении сигналов гражданской обороны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– 10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570869"/>
                  </a:ext>
                </a:extLst>
              </a:tr>
              <a:tr h="4651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Порядок действий работника при ЧС, связанных с утечкой (выбросом) аварийно химически опасных веществ и радиоактивным загрязнением, в т.ч. по изготовлению и использованию подручных средств защиты органов дыхания 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– 30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5223648"/>
                  </a:ext>
                </a:extLst>
              </a:tr>
              <a:tr h="361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Порядок действий работника при получении и использовании индивидуальных средств защиты органов дыхания и кожи (при их наличии в организации)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– 30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668750"/>
                  </a:ext>
                </a:extLst>
              </a:tr>
              <a:tr h="349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8. 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Порядок действий работника при укрытии в средствах коллективной защиты (при применении в организации данного способа защиты)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– 30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6598012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9. 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Порядок действий работника при подготовке и проведении эвакуационных мероприятий: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эвакуации работников;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эвакуации материальных и культурных ценностей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– 30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6468291"/>
                  </a:ext>
                </a:extLst>
              </a:tr>
              <a:tr h="349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ts val="1100"/>
                        <a:buFont typeface="Times New Roman" panose="02020603050405020304" pitchFamily="18" charset="0"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10. 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Arial Unicode MS"/>
                        </a:rPr>
                        <a:t>Права и обязанности граждан Российской Федерации в области ГО и защиты от ЧС</a:t>
                      </a: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природного и техногенного характера</a:t>
                      </a:r>
                    </a:p>
                  </a:txBody>
                  <a:tcPr marL="33065" marR="3306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indent="449263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449263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5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roxima Nova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– 15</a:t>
                      </a:r>
                    </a:p>
                  </a:txBody>
                  <a:tcPr marL="33065" marR="3306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941968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ircl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3" name="Picture 3" descr="pl_12c">
            <a:extLst>
              <a:ext uri="{FF2B5EF4-FFF2-40B4-BE49-F238E27FC236}">
                <a16:creationId xmlns:a16="http://schemas.microsoft.com/office/drawing/2014/main" id="{23469CF1-5877-4361-B961-4F1B1C7F8CE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69" b="46095"/>
          <a:stretch>
            <a:fillRect/>
          </a:stretch>
        </p:blipFill>
        <p:spPr>
          <a:xfrm>
            <a:off x="720185" y="2214734"/>
            <a:ext cx="1376453" cy="1294753"/>
          </a:xfrm>
          <a:solidFill>
            <a:schemeClr val="hlink"/>
          </a:solidFill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17444" name="Picture 4" descr="pl_12c">
            <a:extLst>
              <a:ext uri="{FF2B5EF4-FFF2-40B4-BE49-F238E27FC236}">
                <a16:creationId xmlns:a16="http://schemas.microsoft.com/office/drawing/2014/main" id="{9B082B65-219A-4129-9869-7DBE5C404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0" r="28177" b="44196"/>
          <a:stretch>
            <a:fillRect/>
          </a:stretch>
        </p:blipFill>
        <p:spPr bwMode="auto">
          <a:xfrm>
            <a:off x="4615092" y="2166589"/>
            <a:ext cx="1274701" cy="1329934"/>
          </a:xfrm>
          <a:prstGeom prst="rect">
            <a:avLst/>
          </a:prstGeom>
          <a:solidFill>
            <a:schemeClr val="hlink"/>
          </a:solidFill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17445" name="Picture 5" descr="pl_12c">
            <a:extLst>
              <a:ext uri="{FF2B5EF4-FFF2-40B4-BE49-F238E27FC236}">
                <a16:creationId xmlns:a16="http://schemas.microsoft.com/office/drawing/2014/main" id="{4CDA57EF-7C94-4635-8A54-EA6D97474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05" r="71584"/>
          <a:stretch>
            <a:fillRect/>
          </a:stretch>
        </p:blipFill>
        <p:spPr bwMode="auto">
          <a:xfrm>
            <a:off x="10166466" y="2172032"/>
            <a:ext cx="1274701" cy="1263507"/>
          </a:xfrm>
          <a:prstGeom prst="rect">
            <a:avLst/>
          </a:prstGeom>
          <a:solidFill>
            <a:schemeClr val="hlink"/>
          </a:solidFill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17446" name="Picture 6" descr="pl_12c">
            <a:extLst>
              <a:ext uri="{FF2B5EF4-FFF2-40B4-BE49-F238E27FC236}">
                <a16:creationId xmlns:a16="http://schemas.microsoft.com/office/drawing/2014/main" id="{6761F3E9-93A7-4C7B-971D-AE57FCAFA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19" t="53905"/>
          <a:stretch>
            <a:fillRect/>
          </a:stretch>
        </p:blipFill>
        <p:spPr bwMode="auto">
          <a:xfrm>
            <a:off x="8132329" y="2184460"/>
            <a:ext cx="1167852" cy="1257274"/>
          </a:xfrm>
          <a:prstGeom prst="rect">
            <a:avLst/>
          </a:prstGeom>
          <a:solidFill>
            <a:schemeClr val="hlink"/>
          </a:solidFill>
          <a:ln w="38100" cmpd="dbl">
            <a:solidFill>
              <a:schemeClr val="hlink"/>
            </a:solidFill>
            <a:miter lim="800000"/>
            <a:headEnd/>
            <a:tailEnd/>
          </a:ln>
        </p:spPr>
      </p:pic>
      <p:pic>
        <p:nvPicPr>
          <p:cNvPr id="317447" name="Picture 7" descr="pl_12c">
            <a:extLst>
              <a:ext uri="{FF2B5EF4-FFF2-40B4-BE49-F238E27FC236}">
                <a16:creationId xmlns:a16="http://schemas.microsoft.com/office/drawing/2014/main" id="{1D1403F7-5CB2-4F8F-84CC-63C26BCC0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6" t="55804" r="26981"/>
          <a:stretch>
            <a:fillRect/>
          </a:stretch>
        </p:blipFill>
        <p:spPr bwMode="auto">
          <a:xfrm>
            <a:off x="2619050" y="2166589"/>
            <a:ext cx="1384960" cy="1342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8" name="Text Box 8">
            <a:extLst>
              <a:ext uri="{FF2B5EF4-FFF2-40B4-BE49-F238E27FC236}">
                <a16:creationId xmlns:a16="http://schemas.microsoft.com/office/drawing/2014/main" id="{E3BA135A-73E8-48A4-BDF3-A760C2F6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6638" y="1460643"/>
            <a:ext cx="2160588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400" b="1" dirty="0">
                <a:latin typeface="Proxima Nova"/>
              </a:rPr>
              <a:t>а) ВМП</a:t>
            </a:r>
          </a:p>
        </p:txBody>
      </p:sp>
      <p:sp>
        <p:nvSpPr>
          <p:cNvPr id="604169" name="Text Box 9">
            <a:extLst>
              <a:ext uri="{FF2B5EF4-FFF2-40B4-BE49-F238E27FC236}">
                <a16:creationId xmlns:a16="http://schemas.microsoft.com/office/drawing/2014/main" id="{7568BC86-1625-44BA-A6AF-F90B5181E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6255" y="1528882"/>
            <a:ext cx="208756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ru-RU" sz="1400" b="1" dirty="0">
                <a:latin typeface="Proxima Nova"/>
              </a:rPr>
              <a:t>б) ПТМ - 1</a:t>
            </a:r>
          </a:p>
        </p:txBody>
      </p:sp>
      <p:sp>
        <p:nvSpPr>
          <p:cNvPr id="604170" name="Rectangle 10">
            <a:extLst>
              <a:ext uri="{FF2B5EF4-FFF2-40B4-BE49-F238E27FC236}">
                <a16:creationId xmlns:a16="http://schemas.microsoft.com/office/drawing/2014/main" id="{D3AEED61-7D9E-4DBE-B1F7-B8D2DD08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8033" y="5105000"/>
            <a:ext cx="8415783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indent="182563">
              <a:defRPr/>
            </a:pPr>
            <a:r>
              <a:rPr lang="ru-RU" dirty="0">
                <a:latin typeface="Proxima Nova"/>
              </a:rPr>
              <a:t>- </a:t>
            </a:r>
            <a:r>
              <a:rPr lang="ru-RU" i="1" dirty="0">
                <a:solidFill>
                  <a:srgbClr val="C00000"/>
                </a:solidFill>
                <a:latin typeface="Proxima Nova"/>
              </a:rPr>
              <a:t>от  хлора </a:t>
            </a:r>
            <a:r>
              <a:rPr lang="ru-RU" dirty="0">
                <a:latin typeface="Proxima Nova"/>
              </a:rPr>
              <a:t>-2- 5% р-р соды;</a:t>
            </a:r>
          </a:p>
          <a:p>
            <a:pPr indent="182563">
              <a:defRPr/>
            </a:pPr>
            <a:r>
              <a:rPr lang="ru-RU" dirty="0">
                <a:latin typeface="Proxima Nova"/>
              </a:rPr>
              <a:t>- </a:t>
            </a:r>
            <a:r>
              <a:rPr lang="ru-RU" i="1" dirty="0">
                <a:solidFill>
                  <a:srgbClr val="C00000"/>
                </a:solidFill>
                <a:latin typeface="Proxima Nova"/>
              </a:rPr>
              <a:t>от  аммиака </a:t>
            </a:r>
            <a:r>
              <a:rPr lang="ru-RU" dirty="0">
                <a:latin typeface="Proxima Nova"/>
              </a:rPr>
              <a:t>–2- 5% р-р уксусной (лимонной) кислоты</a:t>
            </a:r>
          </a:p>
        </p:txBody>
      </p:sp>
      <p:sp>
        <p:nvSpPr>
          <p:cNvPr id="317451" name="Text Box 11">
            <a:extLst>
              <a:ext uri="{FF2B5EF4-FFF2-40B4-BE49-F238E27FC236}">
                <a16:creationId xmlns:a16="http://schemas.microsoft.com/office/drawing/2014/main" id="{BB09465C-AF48-456D-8AA9-18AC1638D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327" y="4084212"/>
            <a:ext cx="8415783" cy="596574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endParaRPr lang="ru-RU" altLang="ru-RU" sz="1800" dirty="0">
              <a:solidFill>
                <a:srgbClr val="333399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i="1" u="sng" dirty="0">
                <a:latin typeface="Proxima Nova"/>
              </a:rPr>
              <a:t>ВМП (ПТМ)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dirty="0">
                <a:latin typeface="Proxima Nova"/>
              </a:rPr>
              <a:t> применяются для защиты от АХОВ:</a:t>
            </a:r>
          </a:p>
        </p:txBody>
      </p:sp>
      <p:sp>
        <p:nvSpPr>
          <p:cNvPr id="317452" name="Text Box 17">
            <a:extLst>
              <a:ext uri="{FF2B5EF4-FFF2-40B4-BE49-F238E27FC236}">
                <a16:creationId xmlns:a16="http://schemas.microsoft.com/office/drawing/2014/main" id="{E022C09B-4C3A-41E0-9650-0A2176B74C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156" y="640630"/>
            <a:ext cx="8569325" cy="430631"/>
          </a:xfrm>
          <a:prstGeom prst="rect">
            <a:avLst/>
          </a:prstGeom>
          <a:solidFill>
            <a:schemeClr val="bg1"/>
          </a:solidFill>
          <a:ln w="38100" cmpd="dbl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Proxima Nova"/>
              </a:rPr>
              <a:t>Для защиты органов дыхания (кожи лица и глаз)</a:t>
            </a:r>
          </a:p>
          <a:p>
            <a:pPr algn="ctr" eaLnBrk="1" hangingPunct="1">
              <a:lnSpc>
                <a:spcPct val="6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lang="ru-RU" altLang="ru-RU" sz="1800" dirty="0">
                <a:solidFill>
                  <a:srgbClr val="002060"/>
                </a:solidFill>
                <a:latin typeface="Proxima Nova"/>
              </a:rPr>
              <a:t>от радиоактивной пыли и БС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FB6BD9A-9DB5-48B4-80C5-58EF6CD9A826}"/>
              </a:ext>
            </a:extLst>
          </p:cNvPr>
          <p:cNvSpPr/>
          <p:nvPr/>
        </p:nvSpPr>
        <p:spPr>
          <a:xfrm>
            <a:off x="1087758" y="78741"/>
            <a:ext cx="9831639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Простейшие СИЗОД ФТ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Заголовок 1">
            <a:extLst>
              <a:ext uri="{FF2B5EF4-FFF2-40B4-BE49-F238E27FC236}">
                <a16:creationId xmlns:a16="http://schemas.microsoft.com/office/drawing/2014/main" id="{9454895D-903F-4D5C-BCAF-A3B4576279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6775" y="2580015"/>
            <a:ext cx="7918450" cy="1697970"/>
          </a:xfrm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Порядок изготовления простейшего средства защиты органов дыхания </a:t>
            </a:r>
            <a:br>
              <a:rPr lang="ru-RU" altLang="ru-RU" sz="2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</a:br>
            <a:r>
              <a:rPr lang="ru-RU" altLang="ru-RU" sz="28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(ватно-марлевая повязка)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84A77BF-3E37-44AE-905A-8155B0980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3" y="4694489"/>
            <a:ext cx="2803836" cy="17019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BC83792-E1F2-4A47-9F80-335EE404DB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078" y="332984"/>
            <a:ext cx="2934878" cy="1956585"/>
          </a:xfrm>
          <a:prstGeom prst="rect">
            <a:avLst/>
          </a:prstGeom>
        </p:spPr>
      </p:pic>
    </p:spTree>
  </p:cSld>
  <p:clrMapOvr>
    <a:masterClrMapping/>
  </p:clrMapOvr>
  <p:transition>
    <p:blinds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Заголовок 1">
            <a:extLst>
              <a:ext uri="{FF2B5EF4-FFF2-40B4-BE49-F238E27FC236}">
                <a16:creationId xmlns:a16="http://schemas.microsoft.com/office/drawing/2014/main" id="{FA463BA5-DDBE-4855-8DA0-0B4D3537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8841" y="250008"/>
            <a:ext cx="9144000" cy="1027113"/>
          </a:xfrm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C00000"/>
                </a:solidFill>
                <a:latin typeface="Proxima Nova"/>
              </a:rPr>
              <a:t>Изготовление ватно-марлевой повязки</a:t>
            </a:r>
            <a:endParaRPr lang="ru-RU" altLang="ru-RU" sz="2800" dirty="0">
              <a:latin typeface="Proxima Nova"/>
            </a:endParaRPr>
          </a:p>
        </p:txBody>
      </p:sp>
      <p:sp>
        <p:nvSpPr>
          <p:cNvPr id="101379" name="Объект 4">
            <a:extLst>
              <a:ext uri="{FF2B5EF4-FFF2-40B4-BE49-F238E27FC236}">
                <a16:creationId xmlns:a16="http://schemas.microsoft.com/office/drawing/2014/main" id="{414E7C4A-2403-4E43-8006-0FA0901BF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949" y="1807631"/>
            <a:ext cx="11001080" cy="2601716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2000" b="1" i="1" u="sng" dirty="0">
                <a:solidFill>
                  <a:srgbClr val="002060"/>
                </a:solidFill>
                <a:cs typeface="Times New Roman" panose="02020603050405020304" pitchFamily="18" charset="0"/>
              </a:rPr>
              <a:t>Для изготовления ватно-марлевой повязки понадобиться:</a:t>
            </a:r>
          </a:p>
          <a:p>
            <a:pPr marL="0" indent="0">
              <a:buNone/>
            </a:pPr>
            <a:r>
              <a:rPr lang="ru-RU" altLang="ru-RU" sz="2000" dirty="0">
                <a:cs typeface="Times New Roman" panose="02020603050405020304" pitchFamily="18" charset="0"/>
              </a:rPr>
              <a:t>1. 100-граммовая упаковка ваты гигиенической медицинской;</a:t>
            </a:r>
          </a:p>
          <a:p>
            <a:pPr marL="0" indent="0">
              <a:buNone/>
            </a:pPr>
            <a:r>
              <a:rPr lang="ru-RU" altLang="ru-RU" sz="2000" dirty="0">
                <a:cs typeface="Times New Roman" panose="02020603050405020304" pitchFamily="18" charset="0"/>
              </a:rPr>
              <a:t>2. Бинт 7-метровый шириной 14 см – 2 шт.</a:t>
            </a:r>
          </a:p>
          <a:p>
            <a:pPr marL="0" indent="0" algn="ctr">
              <a:buNone/>
            </a:pPr>
            <a:endParaRPr lang="ru-RU" altLang="ru-RU" sz="2000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altLang="ru-RU" sz="2000" dirty="0">
                <a:cs typeface="Times New Roman" panose="02020603050405020304" pitchFamily="18" charset="0"/>
              </a:rPr>
              <a:t>(Данного количества средств хватит на 12-14 повязок)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B3AA31-9FB6-423A-B35D-6C227B136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652" y="4562573"/>
            <a:ext cx="2178377" cy="20454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15BF25-D569-4AD1-B547-23CFCE29A1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9858"/>
            <a:ext cx="2475847" cy="187813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DFC924-6EFC-4B58-842E-29169FB68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71" y="4219071"/>
            <a:ext cx="9001125" cy="719138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dirty="0">
                <a:cs typeface="Times New Roman" panose="02020603050405020304" pitchFamily="18" charset="0"/>
              </a:rPr>
              <a:t>2</a:t>
            </a:r>
            <a:r>
              <a:rPr lang="ru-RU" dirty="0">
                <a:cs typeface="Times New Roman" panose="02020603050405020304" pitchFamily="18" charset="0"/>
              </a:rPr>
              <a:t>. На край бинта уложить квадратный отрезок ваты размером 14х14 см</a:t>
            </a:r>
          </a:p>
        </p:txBody>
      </p:sp>
      <p:sp>
        <p:nvSpPr>
          <p:cNvPr id="102403" name="Заголовок 1">
            <a:extLst>
              <a:ext uri="{FF2B5EF4-FFF2-40B4-BE49-F238E27FC236}">
                <a16:creationId xmlns:a16="http://schemas.microsoft.com/office/drawing/2014/main" id="{69829374-A999-4C92-9715-7CB06AA86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67" y="220767"/>
            <a:ext cx="9144000" cy="849313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C00000"/>
                </a:solidFill>
                <a:latin typeface="Proxima Nova"/>
              </a:rPr>
              <a:t>Изготовление ватно-марлевой повязки</a:t>
            </a:r>
            <a:endParaRPr lang="ru-RU" altLang="ru-RU" sz="2800" dirty="0">
              <a:latin typeface="Proxima Nova"/>
            </a:endParaRPr>
          </a:p>
        </p:txBody>
      </p:sp>
      <p:pic>
        <p:nvPicPr>
          <p:cNvPr id="102405" name="Picture 3">
            <a:extLst>
              <a:ext uri="{FF2B5EF4-FFF2-40B4-BE49-F238E27FC236}">
                <a16:creationId xmlns:a16="http://schemas.microsoft.com/office/drawing/2014/main" id="{45D81A41-3284-4E2E-8ED2-1F6C356AB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077" y="2444124"/>
            <a:ext cx="7656512" cy="155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6" name="Picture 5">
            <a:extLst>
              <a:ext uri="{FF2B5EF4-FFF2-40B4-BE49-F238E27FC236}">
                <a16:creationId xmlns:a16="http://schemas.microsoft.com/office/drawing/2014/main" id="{D5720A82-CA1E-4F7C-B4C6-BBA33850A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496" y="5090474"/>
            <a:ext cx="7529676" cy="13425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381C0F37-8914-4119-8733-258C3E54C646}"/>
              </a:ext>
            </a:extLst>
          </p:cNvPr>
          <p:cNvSpPr txBox="1">
            <a:spLocks/>
          </p:cNvSpPr>
          <p:nvPr/>
        </p:nvSpPr>
        <p:spPr>
          <a:xfrm>
            <a:off x="1454770" y="1534757"/>
            <a:ext cx="9001125" cy="719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 sz="1800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1219170" marR="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828754" marR="0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2438339" marR="0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3047924" marR="0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3657509" marR="0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■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4267093" marR="0" lvl="6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4876678" marR="0" lvl="7" indent="-4233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○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5486263" marR="0" lvl="8" indent="-423323" algn="l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Proxima Nova"/>
              <a:buChar char="■"/>
              <a:defRPr sz="1867" b="0" i="0" u="none" strike="noStrike" cap="none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marL="0" indent="0" algn="ctr">
              <a:buFont typeface="Proxima Nova"/>
              <a:buNone/>
              <a:defRPr/>
            </a:pPr>
            <a:r>
              <a:rPr lang="ru-RU" kern="0" dirty="0">
                <a:cs typeface="Times New Roman" panose="02020603050405020304" pitchFamily="18" charset="0"/>
              </a:rPr>
              <a:t>1. Взять отрезок бинта длинной 60 см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ECA3188-1F92-45F6-BBE2-9B82C391D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786" y="1612122"/>
            <a:ext cx="8229600" cy="580129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ru-RU" sz="1900" dirty="0">
                <a:cs typeface="Times New Roman" panose="02020603050405020304" pitchFamily="18" charset="0"/>
              </a:rPr>
              <a:t>3. Завернуть вату в бинт тремя последовательными движениями</a:t>
            </a:r>
          </a:p>
          <a:p>
            <a:pPr marL="0" indent="0">
              <a:buNone/>
              <a:defRPr/>
            </a:pPr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6EE8DCB-4ECC-4E15-A71B-0A03A8BEF2F0}"/>
              </a:ext>
            </a:extLst>
          </p:cNvPr>
          <p:cNvSpPr txBox="1">
            <a:spLocks/>
          </p:cNvSpPr>
          <p:nvPr/>
        </p:nvSpPr>
        <p:spPr>
          <a:xfrm>
            <a:off x="1524000" y="17463"/>
            <a:ext cx="9144000" cy="84931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kern="0" dirty="0">
                <a:solidFill>
                  <a:srgbClr val="C00000"/>
                </a:solidFill>
                <a:latin typeface="Proxima Nova"/>
              </a:rPr>
              <a:t>Изготовление ватно-марлевой повязки</a:t>
            </a:r>
            <a:endParaRPr lang="ru-RU" sz="2800" b="1" dirty="0">
              <a:solidFill>
                <a:prstClr val="black"/>
              </a:solidFill>
              <a:latin typeface="Proxima Nova"/>
            </a:endParaRPr>
          </a:p>
        </p:txBody>
      </p:sp>
      <p:pic>
        <p:nvPicPr>
          <p:cNvPr id="103428" name="Picture 2">
            <a:extLst>
              <a:ext uri="{FF2B5EF4-FFF2-40B4-BE49-F238E27FC236}">
                <a16:creationId xmlns:a16="http://schemas.microsoft.com/office/drawing/2014/main" id="{264269EA-1F11-4376-AE18-C0E48B15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11109"/>
            <a:ext cx="8611386" cy="176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29" name="Picture 3">
            <a:extLst>
              <a:ext uri="{FF2B5EF4-FFF2-40B4-BE49-F238E27FC236}">
                <a16:creationId xmlns:a16="http://schemas.microsoft.com/office/drawing/2014/main" id="{80AAC41C-5E63-4C4A-89A6-5B0BDD97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66" y="4646842"/>
            <a:ext cx="2093454" cy="176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FCBFF-B2D9-4D50-AEDC-CCF58216C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513" y="261125"/>
            <a:ext cx="9144000" cy="850900"/>
          </a:xfrm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C00000"/>
                </a:solidFill>
                <a:latin typeface="Proxima Nova"/>
              </a:rPr>
              <a:t>Изготовление ватно-марлевой повязки</a:t>
            </a:r>
            <a:endParaRPr lang="ru-RU" sz="2800" dirty="0">
              <a:latin typeface="Proxima Nova"/>
            </a:endParaRPr>
          </a:p>
        </p:txBody>
      </p:sp>
      <p:sp>
        <p:nvSpPr>
          <p:cNvPr id="104451" name="Объект 2">
            <a:extLst>
              <a:ext uri="{FF2B5EF4-FFF2-40B4-BE49-F238E27FC236}">
                <a16:creationId xmlns:a16="http://schemas.microsoft.com/office/drawing/2014/main" id="{375B8362-07C3-44A2-8352-23447C1FA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7851" y="1543163"/>
            <a:ext cx="8569325" cy="939604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>
                <a:cs typeface="Times New Roman" panose="02020603050405020304" pitchFamily="18" charset="0"/>
              </a:rPr>
              <a:t>4. Второй отрезок бинта такой же длины необходимо распустить вдоль на две части, каждую из которых скрутить так, чтобы получились две завязки.</a:t>
            </a:r>
          </a:p>
        </p:txBody>
      </p:sp>
      <p:pic>
        <p:nvPicPr>
          <p:cNvPr id="104452" name="Picture 2">
            <a:extLst>
              <a:ext uri="{FF2B5EF4-FFF2-40B4-BE49-F238E27FC236}">
                <a16:creationId xmlns:a16="http://schemas.microsoft.com/office/drawing/2014/main" id="{07588504-45AC-448B-A11E-9449EBA27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15" y="2913905"/>
            <a:ext cx="8851769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3" name="Picture 4">
            <a:extLst>
              <a:ext uri="{FF2B5EF4-FFF2-40B4-BE49-F238E27FC236}">
                <a16:creationId xmlns:a16="http://schemas.microsoft.com/office/drawing/2014/main" id="{46748A3A-67F7-48D7-A6E6-7C580E3BA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15" y="4742043"/>
            <a:ext cx="8851769" cy="139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Заголовок 1">
            <a:extLst>
              <a:ext uri="{FF2B5EF4-FFF2-40B4-BE49-F238E27FC236}">
                <a16:creationId xmlns:a16="http://schemas.microsoft.com/office/drawing/2014/main" id="{EA1A338D-2485-401C-80B1-37CA1AAEF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586" y="590149"/>
            <a:ext cx="9144000" cy="777875"/>
          </a:xfrm>
        </p:spPr>
        <p:txBody>
          <a:bodyPr/>
          <a:lstStyle/>
          <a:p>
            <a:pPr algn="ctr" eaLnBrk="1" hangingPunct="1"/>
            <a:r>
              <a:rPr lang="ru-RU" altLang="ru-RU" sz="2800" b="1" dirty="0">
                <a:solidFill>
                  <a:srgbClr val="C00000"/>
                </a:solidFill>
                <a:latin typeface="Proxima Nova"/>
              </a:rPr>
              <a:t>Изготовление ватно-марлевой повязки</a:t>
            </a:r>
            <a:endParaRPr lang="ru-RU" altLang="ru-RU" sz="2800" dirty="0">
              <a:latin typeface="Proxima Nova"/>
            </a:endParaRPr>
          </a:p>
        </p:txBody>
      </p:sp>
      <p:sp>
        <p:nvSpPr>
          <p:cNvPr id="105475" name="Объект 2">
            <a:extLst>
              <a:ext uri="{FF2B5EF4-FFF2-40B4-BE49-F238E27FC236}">
                <a16:creationId xmlns:a16="http://schemas.microsoft.com/office/drawing/2014/main" id="{E57C4D12-BBC0-4B2B-8CE5-E308EF9BF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786" y="2165898"/>
            <a:ext cx="8229600" cy="864165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dirty="0">
                <a:cs typeface="Times New Roman" panose="02020603050405020304" pitchFamily="18" charset="0"/>
              </a:rPr>
              <a:t>5. Завязки продеть через повязку вверху и внизу, после чего края повязки зашить</a:t>
            </a:r>
          </a:p>
        </p:txBody>
      </p:sp>
      <p:pic>
        <p:nvPicPr>
          <p:cNvPr id="105476" name="Picture 2">
            <a:extLst>
              <a:ext uri="{FF2B5EF4-FFF2-40B4-BE49-F238E27FC236}">
                <a16:creationId xmlns:a16="http://schemas.microsoft.com/office/drawing/2014/main" id="{3DB8DF33-287A-414D-A2F7-D78C2283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286" y="3695962"/>
            <a:ext cx="7848600" cy="2333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55" y="2050819"/>
            <a:ext cx="11201524" cy="1378181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Порядок действий работника при получении и использовании индивидуальных средств защиты органов дыхания и кожи (при их наличии в организации)</a:t>
            </a:r>
          </a:p>
        </p:txBody>
      </p:sp>
    </p:spTree>
    <p:extLst>
      <p:ext uri="{BB962C8B-B14F-4D97-AF65-F5344CB8AC3E}">
        <p14:creationId xmlns:p14="http://schemas.microsoft.com/office/powerpoint/2010/main" val="30242047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ext Box 3">
            <a:extLst>
              <a:ext uri="{FF2B5EF4-FFF2-40B4-BE49-F238E27FC236}">
                <a16:creationId xmlns:a16="http://schemas.microsoft.com/office/drawing/2014/main" id="{9FBFDEDE-78EF-45A7-89B4-3C4EFF731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58837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При внешнем осмотре необходимо проверить: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6DCF336C-1484-4E69-A665-7C51C1B19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1125" y="1542549"/>
            <a:ext cx="10672011" cy="242784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-457200" algn="just">
              <a:buFont typeface="+mj-lt"/>
              <a:buAutoNum type="arabicPeriod"/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Proxima Nova"/>
                <a:cs typeface="Arial" pitchFamily="34" charset="0"/>
              </a:rPr>
              <a:t>Отсутствие проколов, порезов, трещин на всех резиновых частях маски.</a:t>
            </a:r>
          </a:p>
          <a:p>
            <a:pPr indent="-457200" algn="just">
              <a:defRPr/>
            </a:pP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Proxima Nova"/>
              <a:cs typeface="Arial" pitchFamily="34" charset="0"/>
            </a:endParaRPr>
          </a:p>
          <a:p>
            <a:pPr indent="-457200" algn="just"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Proxima Nova"/>
                <a:cs typeface="Arial" pitchFamily="34" charset="0"/>
              </a:rPr>
              <a:t>2.   Отсутствие трещин на стеклах очков.</a:t>
            </a:r>
          </a:p>
          <a:p>
            <a:pPr indent="-457200" algn="just">
              <a:defRPr/>
            </a:pP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Proxima Nova"/>
              <a:cs typeface="Arial" pitchFamily="34" charset="0"/>
            </a:endParaRPr>
          </a:p>
          <a:p>
            <a:pPr indent="-457200" algn="just">
              <a:buFontTx/>
              <a:buAutoNum type="arabicPeriod" startAt="3"/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Proxima Nova"/>
                <a:cs typeface="Arial" pitchFamily="34" charset="0"/>
              </a:rPr>
              <a:t>Отсутствие механических повреждений на металлических частях противогаза.</a:t>
            </a:r>
          </a:p>
          <a:p>
            <a:pPr indent="-457200" algn="just">
              <a:defRPr/>
            </a:pPr>
            <a:endParaRPr lang="ru-RU" dirty="0">
              <a:solidFill>
                <a:prstClr val="black">
                  <a:lumMod val="95000"/>
                  <a:lumOff val="5000"/>
                </a:prstClr>
              </a:solidFill>
              <a:latin typeface="Proxima Nova"/>
              <a:cs typeface="Arial" pitchFamily="34" charset="0"/>
            </a:endParaRPr>
          </a:p>
          <a:p>
            <a:pPr indent="-457200" algn="just">
              <a:defRPr/>
            </a:pPr>
            <a:r>
              <a:rPr lang="ru-RU" dirty="0">
                <a:solidFill>
                  <a:prstClr val="black">
                    <a:lumMod val="95000"/>
                    <a:lumOff val="5000"/>
                  </a:prstClr>
                </a:solidFill>
                <a:latin typeface="Proxima Nova"/>
                <a:cs typeface="Arial" pitchFamily="34" charset="0"/>
              </a:rPr>
              <a:t>4. Исправность шихты фильтрующей коробки, для чего перевернуть ее горловиной вниз и постучать ею о ладонь. Допускается высыпание нескольких зерен угля после первого удара.</a:t>
            </a:r>
          </a:p>
          <a:p>
            <a:pPr marL="457200" indent="-457200" algn="just">
              <a:lnSpc>
                <a:spcPts val="1000"/>
              </a:lnSpc>
              <a:defRPr/>
            </a:pPr>
            <a:endParaRPr lang="ru-RU" sz="8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3110E41-C6B7-4CC6-8FC9-466871AF95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149" y="-48701"/>
            <a:ext cx="9849771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Порядок подготовки гражданского противогаз к использованию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D73A8-655C-4297-B7CA-9CE06C9D5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125" y="4373366"/>
            <a:ext cx="3344780" cy="20637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F2367B-E64B-42FF-A8AE-15A4E6457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052" y="4373366"/>
            <a:ext cx="3617823" cy="206377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>
            <a:extLst>
              <a:ext uri="{FF2B5EF4-FFF2-40B4-BE49-F238E27FC236}">
                <a16:creationId xmlns:a16="http://schemas.microsoft.com/office/drawing/2014/main" id="{E9E12044-483B-48A5-A6E1-1832FE4BE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051" y="500899"/>
            <a:ext cx="9828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Обслуживание  противогаза осуществляется на специально оборудованном рабочем месте</a:t>
            </a:r>
          </a:p>
        </p:txBody>
      </p:sp>
      <p:pic>
        <p:nvPicPr>
          <p:cNvPr id="421892" name="Picture 6" descr="414578891">
            <a:extLst>
              <a:ext uri="{FF2B5EF4-FFF2-40B4-BE49-F238E27FC236}">
                <a16:creationId xmlns:a16="http://schemas.microsoft.com/office/drawing/2014/main" id="{5874390B-22B4-4910-ACC1-80D6F568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7" r="16135" b="15015"/>
          <a:stretch>
            <a:fillRect/>
          </a:stretch>
        </p:blipFill>
        <p:spPr bwMode="auto">
          <a:xfrm>
            <a:off x="1416051" y="2386596"/>
            <a:ext cx="3851259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1893" name="Picture 2" descr="ПВ СИЗ УМЦ по ГО и ЧС СЗАО 069_0002">
            <a:extLst>
              <a:ext uri="{FF2B5EF4-FFF2-40B4-BE49-F238E27FC236}">
                <a16:creationId xmlns:a16="http://schemas.microsoft.com/office/drawing/2014/main" id="{05728928-EBAA-4437-82D6-F28B5F041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63" b="29927"/>
          <a:stretch>
            <a:fillRect/>
          </a:stretch>
        </p:blipFill>
        <p:spPr bwMode="auto">
          <a:xfrm>
            <a:off x="6755331" y="2386596"/>
            <a:ext cx="4020618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>
            <a:extLst>
              <a:ext uri="{FF2B5EF4-FFF2-40B4-BE49-F238E27FC236}">
                <a16:creationId xmlns:a16="http://schemas.microsoft.com/office/drawing/2014/main" id="{1CA8004C-6FE7-444B-BE98-637B7ECDE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456" y="276727"/>
            <a:ext cx="102250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После внешнего осмотра противогаза необходимо подготовить его к использованию, для этого:</a:t>
            </a:r>
          </a:p>
        </p:txBody>
      </p:sp>
      <p:pic>
        <p:nvPicPr>
          <p:cNvPr id="54282" name="Picture 10" descr="C:\Documents and Settings\Администратор\Рабочий стол\DCIM\100NCD40\DSC_0059.JPG">
            <a:extLst>
              <a:ext uri="{FF2B5EF4-FFF2-40B4-BE49-F238E27FC236}">
                <a16:creationId xmlns:a16="http://schemas.microsoft.com/office/drawing/2014/main" id="{08F8D016-16F4-468D-8241-396E42E0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t="5527" r="22858" b="7422"/>
          <a:stretch>
            <a:fillRect/>
          </a:stretch>
        </p:blipFill>
        <p:spPr bwMode="auto">
          <a:xfrm>
            <a:off x="1749592" y="1808857"/>
            <a:ext cx="3715919" cy="3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ая прямоугольная выноска 5">
            <a:extLst>
              <a:ext uri="{FF2B5EF4-FFF2-40B4-BE49-F238E27FC236}">
                <a16:creationId xmlns:a16="http://schemas.microsoft.com/office/drawing/2014/main" id="{9D8035EB-C4BF-4C76-9D4D-FF74A53CC86B}"/>
              </a:ext>
            </a:extLst>
          </p:cNvPr>
          <p:cNvSpPr/>
          <p:nvPr/>
        </p:nvSpPr>
        <p:spPr bwMode="auto">
          <a:xfrm>
            <a:off x="7667595" y="1808857"/>
            <a:ext cx="4143404" cy="1675790"/>
          </a:xfrm>
          <a:prstGeom prst="wedgeRoundRectCallout">
            <a:avLst>
              <a:gd name="adj1" fmla="val -96386"/>
              <a:gd name="adj2" fmla="val 42484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>
              <a:rot lat="0" lon="21000000" rev="0"/>
            </a:camera>
            <a:lightRig rig="threePt" dir="t"/>
          </a:scene3d>
          <a:sp3d contourW="12700">
            <a:bevelT w="88900"/>
            <a:bevelB w="0" h="0"/>
            <a:contourClr>
              <a:schemeClr val="bg1"/>
            </a:contourClr>
          </a:sp3d>
        </p:spPr>
        <p:txBody>
          <a:bodyPr/>
          <a:lstStyle/>
          <a:p>
            <a:pPr algn="just">
              <a:defRPr/>
            </a:pPr>
            <a:r>
              <a:rPr lang="ru-RU" dirty="0">
                <a:latin typeface="Proxima Nova"/>
              </a:rPr>
              <a:t>Новую маску следует протереть влажной тканью, а бывшую в употреблении – продезин-фицировать спиртом, одеколоном или раствором марганцовки.</a:t>
            </a: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>
            <a:extLst>
              <a:ext uri="{FF2B5EF4-FFF2-40B4-BE49-F238E27FC236}">
                <a16:creationId xmlns:a16="http://schemas.microsoft.com/office/drawing/2014/main" id="{1FBD9C44-AA33-46AC-A590-FE6707C6C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968" y="221514"/>
            <a:ext cx="9525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После внешнего осмотра противогаза необходимо подготовить его к использованию, для этого:</a:t>
            </a:r>
          </a:p>
        </p:txBody>
      </p:sp>
      <p:pic>
        <p:nvPicPr>
          <p:cNvPr id="58372" name="Picture 2" descr="C:\Documents and Settings\Администратор\Рабочий стол\DCIM\100NCD40\DSC_0062.JPG">
            <a:extLst>
              <a:ext uri="{FF2B5EF4-FFF2-40B4-BE49-F238E27FC236}">
                <a16:creationId xmlns:a16="http://schemas.microsoft.com/office/drawing/2014/main" id="{43EB8E43-FB71-42CA-AC23-F08761578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1" t="12567" r="17403" b="4628"/>
          <a:stretch>
            <a:fillRect/>
          </a:stretch>
        </p:blipFill>
        <p:spPr bwMode="auto">
          <a:xfrm>
            <a:off x="4479778" y="1599530"/>
            <a:ext cx="3160254" cy="19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3" descr="C:\Documents and Settings\Администратор\Рабочий стол\DCIM\100NCD40\DSC_0061.JPG">
            <a:extLst>
              <a:ext uri="{FF2B5EF4-FFF2-40B4-BE49-F238E27FC236}">
                <a16:creationId xmlns:a16="http://schemas.microsoft.com/office/drawing/2014/main" id="{EEB45D17-737A-48CB-B62F-4D5A2B3D1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0" t="4297" r="14165" b="40625"/>
          <a:stretch>
            <a:fillRect/>
          </a:stretch>
        </p:blipFill>
        <p:spPr bwMode="auto">
          <a:xfrm>
            <a:off x="846261" y="1599530"/>
            <a:ext cx="3160255" cy="19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4" descr="C:\Documents and Settings\Администратор\Рабочий стол\DCIM\100NCD40\DSC_0063.JPG">
            <a:extLst>
              <a:ext uri="{FF2B5EF4-FFF2-40B4-BE49-F238E27FC236}">
                <a16:creationId xmlns:a16="http://schemas.microsoft.com/office/drawing/2014/main" id="{61717B43-000A-4B6F-8D8B-17F77D717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28906" r="16502"/>
          <a:stretch>
            <a:fillRect/>
          </a:stretch>
        </p:blipFill>
        <p:spPr bwMode="auto">
          <a:xfrm>
            <a:off x="8113295" y="1599530"/>
            <a:ext cx="3363613" cy="198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ая выноска 10">
            <a:extLst>
              <a:ext uri="{FF2B5EF4-FFF2-40B4-BE49-F238E27FC236}">
                <a16:creationId xmlns:a16="http://schemas.microsoft.com/office/drawing/2014/main" id="{FBE3A1DE-6CA0-4E11-8939-D5AD0D7BB387}"/>
              </a:ext>
            </a:extLst>
          </p:cNvPr>
          <p:cNvSpPr/>
          <p:nvPr/>
        </p:nvSpPr>
        <p:spPr bwMode="auto">
          <a:xfrm>
            <a:off x="846260" y="3995242"/>
            <a:ext cx="3160255" cy="662747"/>
          </a:xfrm>
          <a:prstGeom prst="wedgeRectCallout">
            <a:avLst>
              <a:gd name="adj1" fmla="val -50185"/>
              <a:gd name="adj2" fmla="val -28335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88900"/>
          </a:sp3d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Proxima Nova"/>
              </a:rPr>
              <a:t>Взять незапотевающую пленку из коробки</a:t>
            </a:r>
          </a:p>
        </p:txBody>
      </p:sp>
      <p:sp>
        <p:nvSpPr>
          <p:cNvPr id="12" name="Прямоугольная выноска 11">
            <a:extLst>
              <a:ext uri="{FF2B5EF4-FFF2-40B4-BE49-F238E27FC236}">
                <a16:creationId xmlns:a16="http://schemas.microsoft.com/office/drawing/2014/main" id="{368B00DD-BC88-4DEC-ABA7-D66C646CB2EE}"/>
              </a:ext>
            </a:extLst>
          </p:cNvPr>
          <p:cNvSpPr/>
          <p:nvPr/>
        </p:nvSpPr>
        <p:spPr bwMode="auto">
          <a:xfrm>
            <a:off x="4419077" y="3995241"/>
            <a:ext cx="3220955" cy="662747"/>
          </a:xfrm>
          <a:prstGeom prst="wedgeRectCallout">
            <a:avLst>
              <a:gd name="adj1" fmla="val 22511"/>
              <a:gd name="adj2" fmla="val -52901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88900"/>
          </a:sp3d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Proxima Nova"/>
              </a:rPr>
              <a:t>Вынуть фиксатор и вставить незапотевающую пленку</a:t>
            </a:r>
          </a:p>
        </p:txBody>
      </p:sp>
      <p:sp>
        <p:nvSpPr>
          <p:cNvPr id="10" name="Прямоугольная выноска 9">
            <a:extLst>
              <a:ext uri="{FF2B5EF4-FFF2-40B4-BE49-F238E27FC236}">
                <a16:creationId xmlns:a16="http://schemas.microsoft.com/office/drawing/2014/main" id="{F54C17CB-3219-4E7E-8FCB-05EFF593C890}"/>
              </a:ext>
            </a:extLst>
          </p:cNvPr>
          <p:cNvSpPr/>
          <p:nvPr/>
        </p:nvSpPr>
        <p:spPr bwMode="auto">
          <a:xfrm>
            <a:off x="8113294" y="3995241"/>
            <a:ext cx="3363613" cy="662747"/>
          </a:xfrm>
          <a:prstGeom prst="wedgeRectCallout">
            <a:avLst>
              <a:gd name="adj1" fmla="val -25922"/>
              <a:gd name="adj2" fmla="val -47678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88900"/>
          </a:sp3d>
        </p:spPr>
        <p:txBody>
          <a:bodyPr anchor="ctr"/>
          <a:lstStyle/>
          <a:p>
            <a:pPr algn="ctr">
              <a:defRPr/>
            </a:pPr>
            <a:r>
              <a:rPr lang="ru-RU" dirty="0">
                <a:latin typeface="Proxima Nova"/>
              </a:rPr>
              <a:t>Прижать фиксатором незапотевающую пленку</a:t>
            </a:r>
          </a:p>
        </p:txBody>
      </p:sp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5" descr="C:\Documents and Settings\Администратор\Рабочий стол\DCIM\100NCD40\DSC_0083.JPG">
            <a:extLst>
              <a:ext uri="{FF2B5EF4-FFF2-40B4-BE49-F238E27FC236}">
                <a16:creationId xmlns:a16="http://schemas.microsoft.com/office/drawing/2014/main" id="{ECA3C2AD-CAAF-49DC-8329-D6BADCF42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2" t="40138" r="16028" b="29401"/>
          <a:stretch>
            <a:fillRect/>
          </a:stretch>
        </p:blipFill>
        <p:spPr bwMode="auto">
          <a:xfrm>
            <a:off x="7936035" y="2682124"/>
            <a:ext cx="3143271" cy="274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0013492-4D00-4940-8358-16C729F12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8313" y="1000126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tl" rotWithShape="0">
              <a:schemeClr val="bg1"/>
            </a:outerShdw>
          </a:effectLst>
        </p:spPr>
        <p:txBody>
          <a:bodyPr anchor="ctr"/>
          <a:lstStyle/>
          <a:p>
            <a:pPr algn="ctr">
              <a:defRPr/>
            </a:pPr>
            <a:endParaRPr lang="ru-RU" sz="3200" dirty="0">
              <a:solidFill>
                <a:srgbClr val="F79646">
                  <a:lumMod val="50000"/>
                </a:srgbClr>
              </a:solidFill>
              <a:latin typeface="Arial" pitchFamily="34" charset="0"/>
            </a:endParaRPr>
          </a:p>
        </p:txBody>
      </p:sp>
      <p:pic>
        <p:nvPicPr>
          <p:cNvPr id="53255" name="Picture 13" descr="C:\Documents and Settings\Администратор\Рабочий стол\DCIM\100NCD40\DSC_0056.JPG">
            <a:extLst>
              <a:ext uri="{FF2B5EF4-FFF2-40B4-BE49-F238E27FC236}">
                <a16:creationId xmlns:a16="http://schemas.microsoft.com/office/drawing/2014/main" id="{008ED61F-F4CC-4CF4-A308-6D397A982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" b="33646"/>
          <a:stretch>
            <a:fillRect/>
          </a:stretch>
        </p:blipFill>
        <p:spPr bwMode="auto">
          <a:xfrm>
            <a:off x="1309686" y="1535907"/>
            <a:ext cx="2807029" cy="282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кругленная прямоугольная выноска 15">
            <a:extLst>
              <a:ext uri="{FF2B5EF4-FFF2-40B4-BE49-F238E27FC236}">
                <a16:creationId xmlns:a16="http://schemas.microsoft.com/office/drawing/2014/main" id="{E9B6B9FF-C8AE-4A12-A9C7-8F4E56A4E14F}"/>
              </a:ext>
            </a:extLst>
          </p:cNvPr>
          <p:cNvSpPr/>
          <p:nvPr/>
        </p:nvSpPr>
        <p:spPr bwMode="auto">
          <a:xfrm>
            <a:off x="1141564" y="4894889"/>
            <a:ext cx="3143272" cy="712253"/>
          </a:xfrm>
          <a:prstGeom prst="wedgeRoundRectCallout">
            <a:avLst>
              <a:gd name="adj1" fmla="val 18867"/>
              <a:gd name="adj2" fmla="val -47397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>
              <a:rot lat="0" lon="21000000" rev="0"/>
            </a:camera>
            <a:lightRig rig="threePt" dir="t"/>
          </a:scene3d>
          <a:sp3d contourW="12700">
            <a:bevelT w="88900"/>
            <a:bevelB w="0" h="0"/>
            <a:contourClr>
              <a:schemeClr val="bg1"/>
            </a:contourClr>
          </a:sp3d>
        </p:spPr>
        <p:txBody>
          <a:bodyPr/>
          <a:lstStyle/>
          <a:p>
            <a:pPr algn="ctr">
              <a:defRPr/>
            </a:pPr>
            <a:r>
              <a:rPr lang="ru-RU" dirty="0">
                <a:latin typeface="Proxima Nova"/>
                <a:cs typeface="Arial" pitchFamily="34" charset="0"/>
              </a:rPr>
              <a:t>Положение фиксатора на лямке перед надеванием</a:t>
            </a:r>
          </a:p>
        </p:txBody>
      </p:sp>
      <p:sp>
        <p:nvSpPr>
          <p:cNvPr id="18" name="Скругленная прямоугольная выноска 17">
            <a:extLst>
              <a:ext uri="{FF2B5EF4-FFF2-40B4-BE49-F238E27FC236}">
                <a16:creationId xmlns:a16="http://schemas.microsoft.com/office/drawing/2014/main" id="{F428C692-0326-4329-A691-19343540BD46}"/>
              </a:ext>
            </a:extLst>
          </p:cNvPr>
          <p:cNvSpPr/>
          <p:nvPr/>
        </p:nvSpPr>
        <p:spPr bwMode="auto">
          <a:xfrm>
            <a:off x="7507407" y="1430881"/>
            <a:ext cx="4000528" cy="973822"/>
          </a:xfrm>
          <a:prstGeom prst="wedgeRoundRectCallout">
            <a:avLst>
              <a:gd name="adj1" fmla="val -14539"/>
              <a:gd name="adj2" fmla="val 51202"/>
              <a:gd name="adj3" fmla="val 16667"/>
            </a:avLst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perspectiveRight">
              <a:rot lat="0" lon="21000000" rev="0"/>
            </a:camera>
            <a:lightRig rig="threePt" dir="t"/>
          </a:scene3d>
          <a:sp3d contourW="12700">
            <a:bevelT w="88900"/>
            <a:bevelB w="0" h="0"/>
            <a:contourClr>
              <a:schemeClr val="bg1"/>
            </a:contourClr>
          </a:sp3d>
        </p:spPr>
        <p:txBody>
          <a:bodyPr/>
          <a:lstStyle/>
          <a:p>
            <a:pPr algn="ctr">
              <a:defRPr/>
            </a:pPr>
            <a:r>
              <a:rPr lang="ru-RU" dirty="0">
                <a:latin typeface="Proxima Nova"/>
                <a:cs typeface="Arial" pitchFamily="34" charset="0"/>
              </a:rPr>
              <a:t>Положение фиксатора на лямке после надевания и подтягивания лямки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EFA5BC3-E522-4960-8F1B-6D7C2454C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813" y="134539"/>
            <a:ext cx="952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Регулировка щечной лямки противогаза ГП-7 и ГП-7В</a:t>
            </a:r>
          </a:p>
        </p:txBody>
      </p:sp>
    </p:spTree>
  </p:cSld>
  <p:clrMapOvr>
    <a:masterClrMapping/>
  </p:clrMapOvr>
  <p:transition>
    <p:strips dir="rd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5" name="Text Box 3">
            <a:extLst>
              <a:ext uri="{FF2B5EF4-FFF2-40B4-BE49-F238E27FC236}">
                <a16:creationId xmlns:a16="http://schemas.microsoft.com/office/drawing/2014/main" id="{A4F76E5F-9A65-405C-889D-C924955DD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149" y="1033712"/>
            <a:ext cx="96488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1pPr>
            <a:lvl2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2pPr>
            <a:lvl3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3pPr>
            <a:lvl4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4pPr>
            <a:lvl5pPr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5pPr>
            <a:lvl6pPr marL="2138363" indent="7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6pPr>
            <a:lvl7pPr marL="2595563" indent="7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7pPr>
            <a:lvl8pPr marL="3052763" indent="7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8pPr>
            <a:lvl9pPr marL="3509963" indent="7938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Broadway" panose="04040905080B02020502" pitchFamily="82" charset="0"/>
              </a:defRPr>
            </a:lvl9pPr>
          </a:lstStyle>
          <a:p>
            <a:pPr algn="just">
              <a:buFont typeface="Calibri" panose="020F0502020204030204" pitchFamily="34" charset="0"/>
              <a:buAutoNum type="arabicPeriod"/>
            </a:pPr>
            <a:r>
              <a:rPr lang="ru-RU" altLang="ru-RU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Взять в каждую руку по две боковые лямки (лобная лямка висит свободно), растянуть их в стороны;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altLang="ru-RU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Зафиксировать подбородок в нижнем углублении обтюратора;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altLang="ru-RU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Движением рук вверх и назад натянуть наголовник на голову;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altLang="ru-RU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Подтянуть до упора щечные лямки (у </a:t>
            </a:r>
            <a:r>
              <a:rPr lang="ru-RU" altLang="ru-RU" b="0" i="1" dirty="0">
                <a:solidFill>
                  <a:srgbClr val="C00000"/>
                </a:solidFill>
                <a:latin typeface="Proxima Nova"/>
                <a:cs typeface="Arial" panose="020B0604020202020204" pitchFamily="34" charset="0"/>
              </a:rPr>
              <a:t>ГП-7ВМ</a:t>
            </a:r>
            <a:r>
              <a:rPr lang="ru-RU" altLang="ru-RU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 щечные лямки не подтягиваются);</a:t>
            </a:r>
          </a:p>
          <a:p>
            <a:pPr algn="just">
              <a:buFont typeface="Calibri" panose="020F0502020204030204" pitchFamily="34" charset="0"/>
              <a:buAutoNum type="arabicPeriod"/>
            </a:pPr>
            <a:r>
              <a:rPr lang="ru-RU" altLang="ru-RU" b="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Устранить перекос маски, подвороты обтюратора и лямок наголовника.</a:t>
            </a:r>
            <a:endParaRPr lang="ru-RU" altLang="ru-RU" b="0" dirty="0">
              <a:solidFill>
                <a:srgbClr val="0D0D0D"/>
              </a:solidFill>
              <a:latin typeface="Proxima Nova"/>
              <a:cs typeface="Arial" panose="020B0604020202020204" pitchFamily="34" charset="0"/>
            </a:endParaRPr>
          </a:p>
          <a:p>
            <a:pPr algn="just"/>
            <a:endParaRPr lang="ru-RU" altLang="ru-RU" b="0" dirty="0">
              <a:solidFill>
                <a:srgbClr val="0D0D0D"/>
              </a:solidFill>
              <a:latin typeface="Proxima Nova"/>
              <a:cs typeface="Arial" panose="020B0604020202020204" pitchFamily="34" charset="0"/>
            </a:endParaRPr>
          </a:p>
          <a:p>
            <a:pPr algn="just"/>
            <a:r>
              <a:rPr lang="ru-RU" altLang="ru-RU" b="0" dirty="0">
                <a:solidFill>
                  <a:srgbClr val="0D0D0D"/>
                </a:solidFill>
                <a:latin typeface="Proxima Nova"/>
                <a:cs typeface="Arial" panose="020B0604020202020204" pitchFamily="34" charset="0"/>
              </a:rPr>
              <a:t>Проверить герметичность противогаза, для чего закрыть пробкой отверстие в дне коробки и сделать  вдох. Если сделать вдох невозможно, то противогаз герметичен.  </a:t>
            </a:r>
            <a:endParaRPr lang="ru-RU" altLang="ru-RU" b="0" dirty="0">
              <a:solidFill>
                <a:srgbClr val="000000"/>
              </a:solidFill>
              <a:latin typeface="Proxima Nova"/>
              <a:cs typeface="Arial" panose="020B060402020202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785692C-54A9-4079-81D7-98E8A1502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4149" y="135965"/>
            <a:ext cx="9849771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ru-RU" altLang="ru-RU" sz="2400" b="1" dirty="0">
                <a:solidFill>
                  <a:srgbClr val="C00000"/>
                </a:solidFill>
                <a:latin typeface="Proxima Nova"/>
              </a:rPr>
              <a:t>Порядок надевания противогаза ГП-7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58D732-0A59-465E-92CD-C2CC431831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4271211"/>
            <a:ext cx="3445042" cy="19924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914FF5-7CA3-4C8E-BE50-49F837F0D7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326" y="4271210"/>
            <a:ext cx="3709648" cy="1992479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1855" y="2050819"/>
            <a:ext cx="11201524" cy="1378181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Порядок действий работника при укрытии в средствах коллективной защиты (при применении в организации данного способа защиты)</a:t>
            </a:r>
          </a:p>
        </p:txBody>
      </p:sp>
    </p:spTree>
    <p:extLst>
      <p:ext uri="{BB962C8B-B14F-4D97-AF65-F5344CB8AC3E}">
        <p14:creationId xmlns:p14="http://schemas.microsoft.com/office/powerpoint/2010/main" val="27058128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>
            <a:extLst>
              <a:ext uri="{FF2B5EF4-FFF2-40B4-BE49-F238E27FC236}">
                <a16:creationId xmlns:a16="http://schemas.microsoft.com/office/drawing/2014/main" id="{C164142E-9A68-47A5-A3B7-E4D921C4D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5" y="1129805"/>
            <a:ext cx="10049293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быстро и без суеты занять указанные места в помещениях ЗС ГО;</a:t>
            </a:r>
          </a:p>
        </p:txBody>
      </p:sp>
      <p:sp>
        <p:nvSpPr>
          <p:cNvPr id="300037" name="Rectangle 5">
            <a:extLst>
              <a:ext uri="{FF2B5EF4-FFF2-40B4-BE49-F238E27FC236}">
                <a16:creationId xmlns:a16="http://schemas.microsoft.com/office/drawing/2014/main" id="{75128A70-66EA-4E70-BA89-B5BDD8414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4" y="1816943"/>
            <a:ext cx="10049293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выполнять правила внутреннего распорядка, все распоряжения </a:t>
            </a:r>
          </a:p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личного состава группы (звена) по обслуживанию ЗС ГО;</a:t>
            </a:r>
          </a:p>
        </p:txBody>
      </p:sp>
      <p:sp>
        <p:nvSpPr>
          <p:cNvPr id="300038" name="Rectangle 6">
            <a:extLst>
              <a:ext uri="{FF2B5EF4-FFF2-40B4-BE49-F238E27FC236}">
                <a16:creationId xmlns:a16="http://schemas.microsoft.com/office/drawing/2014/main" id="{60AA5254-D794-410A-8383-EA096399A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4" y="2654550"/>
            <a:ext cx="10049292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000" baseline="30000" dirty="0">
              <a:effectLst>
                <a:outerShdw blurRad="38100" dist="38100" dir="2700000" algn="tl">
                  <a:srgbClr val="FFFFFF"/>
                </a:outerShdw>
              </a:effectLst>
              <a:latin typeface="Proxima Nova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соблюдать спокойствие, пресекать случаи паники и нарушений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 общественного порядка, оставаться на местах в случае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отключения освещения;</a:t>
            </a:r>
          </a:p>
          <a:p>
            <a:pPr algn="ctr" eaLnBrk="1" hangingPunct="1">
              <a:defRPr/>
            </a:pPr>
            <a:endParaRPr lang="ru-RU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039" name="Rectangle 7">
            <a:extLst>
              <a:ext uri="{FF2B5EF4-FFF2-40B4-BE49-F238E27FC236}">
                <a16:creationId xmlns:a16="http://schemas.microsoft.com/office/drawing/2014/main" id="{DD6D8E5F-6F8D-4D25-A3B1-351A645BE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3" y="3707406"/>
            <a:ext cx="10049291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Ш"/>
              <a:defRPr/>
            </a:pPr>
            <a:endParaRPr lang="ru-RU" sz="20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Proxima Nova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0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Proxima Nova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поддерживать чистоту и порядок в помещениях</a:t>
            </a:r>
            <a:r>
              <a:rPr lang="ru-RU" sz="2400" baseline="300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 eaLnBrk="1" hangingPunct="1">
              <a:defRPr/>
            </a:pPr>
            <a:endParaRPr lang="ru-RU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040" name="Rectangle 8">
            <a:extLst>
              <a:ext uri="{FF2B5EF4-FFF2-40B4-BE49-F238E27FC236}">
                <a16:creationId xmlns:a16="http://schemas.microsoft.com/office/drawing/2014/main" id="{12484E1B-4979-4E0A-87AE-6EDACB014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3" y="4328462"/>
            <a:ext cx="10049291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Ш"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000" baseline="30000" dirty="0">
                <a:latin typeface="Proxima Nova"/>
                <a:cs typeface="Times New Roman" pitchFamily="18" charset="0"/>
              </a:rPr>
              <a:t>c</a:t>
            </a:r>
            <a:r>
              <a:rPr lang="ru-RU" sz="2000" baseline="30000" dirty="0">
                <a:latin typeface="Proxima Nova"/>
                <a:cs typeface="Times New Roman" pitchFamily="18" charset="0"/>
              </a:rPr>
              <a:t>одержать в готовности средства индивидуальной защиты;</a:t>
            </a:r>
          </a:p>
          <a:p>
            <a:pPr algn="ctr" eaLnBrk="1" hangingPunct="1">
              <a:defRPr/>
            </a:pPr>
            <a:endParaRPr lang="ru-RU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041" name="Rectangle 9">
            <a:extLst>
              <a:ext uri="{FF2B5EF4-FFF2-40B4-BE49-F238E27FC236}">
                <a16:creationId xmlns:a16="http://schemas.microsoft.com/office/drawing/2014/main" id="{5C0F4088-7035-4C15-898E-B0461B22E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3" y="5057462"/>
            <a:ext cx="10049291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выполнять работы по подаче воздуха в ЗС ГО с помощью вентилятора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с ручным или электроручным приводом по распоряжению  командира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группы (звена) по обслуживанию ЗС ГО;</a:t>
            </a:r>
          </a:p>
          <a:p>
            <a:pPr algn="ctr" eaLnBrk="1" hangingPunct="1">
              <a:defRPr/>
            </a:pPr>
            <a:endParaRPr lang="ru-RU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73D56B-37A1-4797-A036-943682F32A89}"/>
              </a:ext>
            </a:extLst>
          </p:cNvPr>
          <p:cNvSpPr/>
          <p:nvPr/>
        </p:nvSpPr>
        <p:spPr>
          <a:xfrm>
            <a:off x="1071348" y="58715"/>
            <a:ext cx="9831639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Правила поведения в ЗС ГО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 Box 106">
            <a:extLst>
              <a:ext uri="{FF2B5EF4-FFF2-40B4-BE49-F238E27FC236}">
                <a16:creationId xmlns:a16="http://schemas.microsoft.com/office/drawing/2014/main" id="{4FCA2C10-F4A4-40CE-A899-A546CD084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243" y="570730"/>
            <a:ext cx="93345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Proxima Nova"/>
                <a:cs typeface="Arial" charset="0"/>
              </a:rPr>
              <a:t>Укрываемые в ЗС ГО обязаны: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>
            <a:extLst>
              <a:ext uri="{FF2B5EF4-FFF2-40B4-BE49-F238E27FC236}">
                <a16:creationId xmlns:a16="http://schemas.microsoft.com/office/drawing/2014/main" id="{C164142E-9A68-47A5-A3B7-E4D921C4D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0" y="1178465"/>
            <a:ext cx="10049293" cy="987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оказывать помощь группе (звену) по обслуживанию ЗС ГО</a:t>
            </a:r>
          </a:p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 при локализации или ликвидации аварий и устранении</a:t>
            </a:r>
          </a:p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повреждений инженерно-технического оборудования;</a:t>
            </a:r>
          </a:p>
        </p:txBody>
      </p:sp>
      <p:sp>
        <p:nvSpPr>
          <p:cNvPr id="300037" name="Rectangle 5">
            <a:extLst>
              <a:ext uri="{FF2B5EF4-FFF2-40B4-BE49-F238E27FC236}">
                <a16:creationId xmlns:a16="http://schemas.microsoft.com/office/drawing/2014/main" id="{75128A70-66EA-4E70-BA89-B5BDD8414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0" y="2373846"/>
            <a:ext cx="10049293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выполнять работы по уборке помещений по распоряжению</a:t>
            </a:r>
          </a:p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 старших групп;</a:t>
            </a:r>
          </a:p>
        </p:txBody>
      </p:sp>
      <p:sp>
        <p:nvSpPr>
          <p:cNvPr id="300038" name="Rectangle 6">
            <a:extLst>
              <a:ext uri="{FF2B5EF4-FFF2-40B4-BE49-F238E27FC236}">
                <a16:creationId xmlns:a16="http://schemas.microsoft.com/office/drawing/2014/main" id="{60AA5254-D794-410A-8383-EA096399A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0" y="3429000"/>
            <a:ext cx="10049292" cy="17566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000" baseline="30000" dirty="0">
              <a:effectLst>
                <a:outerShdw blurRad="38100" dist="38100" dir="2700000" algn="tl">
                  <a:srgbClr val="FFFFFF"/>
                </a:outerShdw>
              </a:effectLst>
              <a:latin typeface="Proxima Nova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000" baseline="30000" dirty="0">
              <a:latin typeface="Proxima Nova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соблюдать правила безопасности, в том числе не входить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в ФВП,  ДЭС, не прикасаться к электрическим рубильникам и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электрооборудованию, к баллонам с сжатым воздухом,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регенеративным установкам(РУ), герметическим клапанам (ГК),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 клапанам избыточного давления (КИД), запорной арматуре 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систем водоснабжения, канализации, теплоснабжения,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 к дверным затворами др. оборудованию.</a:t>
            </a:r>
          </a:p>
          <a:p>
            <a:pPr algn="ctr" eaLnBrk="1" hangingPunct="1">
              <a:defRPr/>
            </a:pPr>
            <a:endParaRPr lang="ru-RU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73D56B-37A1-4797-A036-943682F32A89}"/>
              </a:ext>
            </a:extLst>
          </p:cNvPr>
          <p:cNvSpPr/>
          <p:nvPr/>
        </p:nvSpPr>
        <p:spPr>
          <a:xfrm>
            <a:off x="1071348" y="58715"/>
            <a:ext cx="9831639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Правила поведения в ЗС ГО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 Box 106">
            <a:extLst>
              <a:ext uri="{FF2B5EF4-FFF2-40B4-BE49-F238E27FC236}">
                <a16:creationId xmlns:a16="http://schemas.microsoft.com/office/drawing/2014/main" id="{4FCA2C10-F4A4-40CE-A899-A546CD084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243" y="570730"/>
            <a:ext cx="93345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Proxima Nova"/>
                <a:cs typeface="Arial" charset="0"/>
              </a:rPr>
              <a:t>Укрываемые в ЗС ГО обязаны:</a:t>
            </a:r>
          </a:p>
        </p:txBody>
      </p:sp>
    </p:spTree>
    <p:extLst>
      <p:ext uri="{BB962C8B-B14F-4D97-AF65-F5344CB8AC3E}">
        <p14:creationId xmlns:p14="http://schemas.microsoft.com/office/powerpoint/2010/main" val="61500399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6" name="Rectangle 4">
            <a:extLst>
              <a:ext uri="{FF2B5EF4-FFF2-40B4-BE49-F238E27FC236}">
                <a16:creationId xmlns:a16="http://schemas.microsoft.com/office/drawing/2014/main" id="{C164142E-9A68-47A5-A3B7-E4D921C4D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5" y="1129805"/>
            <a:ext cx="10049293" cy="576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курить и употреблять спиртные напитки;</a:t>
            </a:r>
          </a:p>
        </p:txBody>
      </p:sp>
      <p:sp>
        <p:nvSpPr>
          <p:cNvPr id="300037" name="Rectangle 5">
            <a:extLst>
              <a:ext uri="{FF2B5EF4-FFF2-40B4-BE49-F238E27FC236}">
                <a16:creationId xmlns:a16="http://schemas.microsoft.com/office/drawing/2014/main" id="{75128A70-66EA-4E70-BA89-B5BDD8414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4" y="1816943"/>
            <a:ext cx="10049293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aseline="30000" dirty="0">
                <a:latin typeface="Proxima Nova"/>
                <a:cs typeface="Times New Roman" panose="02020603050405020304" pitchFamily="18" charset="0"/>
              </a:rPr>
              <a:t>приводить (приносить) в сооружение домашних животных;</a:t>
            </a:r>
          </a:p>
        </p:txBody>
      </p:sp>
      <p:sp>
        <p:nvSpPr>
          <p:cNvPr id="300038" name="Rectangle 6">
            <a:extLst>
              <a:ext uri="{FF2B5EF4-FFF2-40B4-BE49-F238E27FC236}">
                <a16:creationId xmlns:a16="http://schemas.microsoft.com/office/drawing/2014/main" id="{60AA5254-D794-410A-8383-EA096399A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4" y="2654550"/>
            <a:ext cx="10049292" cy="936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Proxima Nova"/>
                <a:cs typeface="Times New Roman" pitchFamily="18" charset="0"/>
              </a:rPr>
              <a:t>приносить легковоспламеняющиеся, взрыво-опасные вещества,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Proxima Nova"/>
                <a:cs typeface="Times New Roman" pitchFamily="18" charset="0"/>
              </a:rPr>
              <a:t>вещества с резким запахом, а также громоздкие вещи;</a:t>
            </a:r>
          </a:p>
        </p:txBody>
      </p:sp>
      <p:sp>
        <p:nvSpPr>
          <p:cNvPr id="300039" name="Rectangle 7">
            <a:extLst>
              <a:ext uri="{FF2B5EF4-FFF2-40B4-BE49-F238E27FC236}">
                <a16:creationId xmlns:a16="http://schemas.microsoft.com/office/drawing/2014/main" id="{DD6D8E5F-6F8D-4D25-A3B1-351A645BE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3" y="3707406"/>
            <a:ext cx="10049291" cy="504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Ш"/>
              <a:defRPr/>
            </a:pPr>
            <a:endParaRPr lang="ru-RU" sz="20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Proxima Nova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000" baseline="30000" dirty="0">
              <a:effectLst>
                <a:outerShdw blurRad="38100" dist="38100" dir="2700000" algn="tl">
                  <a:srgbClr val="C0C0C0"/>
                </a:outerShdw>
              </a:effectLst>
              <a:latin typeface="Proxima Nova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шуметь, громко разговаривать, ходить без особой надобности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 по сооружению, открывать двери, выходить из сооружения;</a:t>
            </a:r>
          </a:p>
          <a:p>
            <a:pPr algn="ctr" eaLnBrk="1" hangingPunct="1">
              <a:defRPr/>
            </a:pPr>
            <a:endParaRPr lang="ru-RU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040" name="Rectangle 8">
            <a:extLst>
              <a:ext uri="{FF2B5EF4-FFF2-40B4-BE49-F238E27FC236}">
                <a16:creationId xmlns:a16="http://schemas.microsoft.com/office/drawing/2014/main" id="{12484E1B-4979-4E0A-87AE-6EDACB014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3" y="4328462"/>
            <a:ext cx="10049291" cy="647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Ш"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включать радиоприемники, магнитофоны и другие радиосредства;</a:t>
            </a:r>
          </a:p>
        </p:txBody>
      </p:sp>
      <p:sp>
        <p:nvSpPr>
          <p:cNvPr id="300041" name="Rectangle 9">
            <a:extLst>
              <a:ext uri="{FF2B5EF4-FFF2-40B4-BE49-F238E27FC236}">
                <a16:creationId xmlns:a16="http://schemas.microsoft.com/office/drawing/2014/main" id="{5C0F4088-7035-4C15-898E-B0461B22E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523" y="5057462"/>
            <a:ext cx="10049291" cy="792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2400" baseline="300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ru-RU" sz="2000" baseline="30000" dirty="0">
                <a:latin typeface="Proxima Nova"/>
                <a:cs typeface="Times New Roman" pitchFamily="18" charset="0"/>
              </a:rPr>
              <a:t>применять источники освещения с открытым пламенем.</a:t>
            </a:r>
          </a:p>
          <a:p>
            <a:pPr algn="ctr" eaLnBrk="1" hangingPunct="1">
              <a:defRPr/>
            </a:pPr>
            <a:endParaRPr lang="ru-RU" sz="2400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073D56B-37A1-4797-A036-943682F32A89}"/>
              </a:ext>
            </a:extLst>
          </p:cNvPr>
          <p:cNvSpPr/>
          <p:nvPr/>
        </p:nvSpPr>
        <p:spPr>
          <a:xfrm>
            <a:off x="1071348" y="58715"/>
            <a:ext cx="9831639" cy="5630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Правила поведения в ЗС ГО</a:t>
            </a: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Text Box 106">
            <a:extLst>
              <a:ext uri="{FF2B5EF4-FFF2-40B4-BE49-F238E27FC236}">
                <a16:creationId xmlns:a16="http://schemas.microsoft.com/office/drawing/2014/main" id="{4FCA2C10-F4A4-40CE-A899-A546CD0840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243" y="570730"/>
            <a:ext cx="933450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solidFill>
                  <a:srgbClr val="002060"/>
                </a:solidFill>
                <a:latin typeface="Proxima Nova"/>
                <a:cs typeface="Arial" charset="0"/>
              </a:rPr>
              <a:t>Укрываемым в ЗС ГО запрещается:</a:t>
            </a:r>
          </a:p>
        </p:txBody>
      </p:sp>
    </p:spTree>
    <p:extLst>
      <p:ext uri="{BB962C8B-B14F-4D97-AF65-F5344CB8AC3E}">
        <p14:creationId xmlns:p14="http://schemas.microsoft.com/office/powerpoint/2010/main" val="88325356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38" y="2607001"/>
            <a:ext cx="11201524" cy="1455952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Порядок действий работника при подготовке и проведении эвакуационных мероприятий: по эвакуации работников; по эвакуации материальных и культурных ценностей</a:t>
            </a:r>
          </a:p>
        </p:txBody>
      </p:sp>
    </p:spTree>
    <p:extLst>
      <p:ext uri="{BB962C8B-B14F-4D97-AF65-F5344CB8AC3E}">
        <p14:creationId xmlns:p14="http://schemas.microsoft.com/office/powerpoint/2010/main" val="293975655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12" name="Rectangle 16">
            <a:extLst>
              <a:ext uri="{FF2B5EF4-FFF2-40B4-BE49-F238E27FC236}">
                <a16:creationId xmlns:a16="http://schemas.microsoft.com/office/drawing/2014/main" id="{1239EB31-6904-4A7F-80BA-9BF0EF1C0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1700213"/>
            <a:ext cx="700088" cy="3603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lIns="91433" tIns="45717" rIns="91433" bIns="45717" anchor="ctr"/>
          <a:lstStyle/>
          <a:p>
            <a:pPr algn="ctr" eaLnBrk="1" hangingPunct="1">
              <a:defRPr/>
            </a:pPr>
            <a:endParaRPr lang="ru-RU" sz="28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60103" name="Rectangle 17">
            <a:extLst>
              <a:ext uri="{FF2B5EF4-FFF2-40B4-BE49-F238E27FC236}">
                <a16:creationId xmlns:a16="http://schemas.microsoft.com/office/drawing/2014/main" id="{23C9B3A6-E6DD-4120-B79C-8CE8E5CB1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888" y="1456618"/>
            <a:ext cx="5705475" cy="33066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08688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3" tIns="45717" rIns="91433" bIns="45717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0"/>
              </a:spcBef>
              <a:buFontTx/>
              <a:buNone/>
            </a:pPr>
            <a:r>
              <a:rPr lang="ru-RU" altLang="ru-RU" sz="2400" u="sng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осуществляется  по: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B284C5EF-69E5-48A6-8A63-D20DAA968189}"/>
              </a:ext>
            </a:extLst>
          </p:cNvPr>
          <p:cNvSpPr/>
          <p:nvPr/>
        </p:nvSpPr>
        <p:spPr>
          <a:xfrm>
            <a:off x="293354" y="265645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Эвакуация населения в мирное время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7" name="AutoShape 5">
            <a:extLst>
              <a:ext uri="{FF2B5EF4-FFF2-40B4-BE49-F238E27FC236}">
                <a16:creationId xmlns:a16="http://schemas.microsoft.com/office/drawing/2014/main" id="{A57A9A2D-8225-4B45-9A49-3D0D31D4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406" y="2031418"/>
            <a:ext cx="6574464" cy="102226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2000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Производственно - территориальному </a:t>
            </a:r>
          </a:p>
          <a:p>
            <a:pPr marL="0" indent="0" algn="ctr"/>
            <a:r>
              <a:rPr lang="ru-RU" altLang="ru-RU" sz="2000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 принципу !!!!!</a:t>
            </a:r>
          </a:p>
          <a:p>
            <a:pPr marL="0" indent="0" algn="ctr"/>
            <a:endParaRPr lang="ru-RU" altLang="ru-RU" sz="1400" dirty="0">
              <a:latin typeface="Proxima Nova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E9EF91-5378-4042-A22A-3A0E4F9DE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75" y="3541954"/>
            <a:ext cx="4376446" cy="23378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4F96F2-648E-48B1-AE9C-60ABBC431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084" y="3541952"/>
            <a:ext cx="3802941" cy="2337817"/>
          </a:xfrm>
          <a:prstGeom prst="rect">
            <a:avLst/>
          </a:prstGeom>
        </p:spPr>
      </p:pic>
      <p:sp>
        <p:nvSpPr>
          <p:cNvPr id="62" name="AutoShape 57">
            <a:extLst>
              <a:ext uri="{FF2B5EF4-FFF2-40B4-BE49-F238E27FC236}">
                <a16:creationId xmlns:a16="http://schemas.microsoft.com/office/drawing/2014/main" id="{C96959A4-889F-4D6C-9E95-3E3F1BEB906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51306" y="569394"/>
            <a:ext cx="330663" cy="954423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33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2942"/>
            <a:ext cx="10515600" cy="1791260"/>
          </a:xfrm>
        </p:spPr>
        <p:txBody>
          <a:bodyPr/>
          <a:lstStyle/>
          <a:p>
            <a:pPr marL="186262" indent="0" algn="ctr"/>
            <a:r>
              <a:rPr lang="ru-RU" sz="28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Возможные действия работника на рабочем месте, которые могут привести к аварии, катастрофе или ЧС техногенного характера в ФИЦ Биотехнологии РАН</a:t>
            </a:r>
            <a:endParaRPr lang="ru-RU" sz="28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2363256"/>
            <a:ext cx="10515600" cy="3634041"/>
          </a:xfrm>
        </p:spPr>
        <p:txBody>
          <a:bodyPr/>
          <a:lstStyle/>
          <a:p>
            <a:pPr marL="2880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u="sng" dirty="0">
                <a:solidFill>
                  <a:srgbClr val="0070C0"/>
                </a:solidFill>
              </a:rPr>
              <a:t>Техногенные факторы:</a:t>
            </a:r>
            <a:endParaRPr lang="ru-RU" dirty="0">
              <a:solidFill>
                <a:srgbClr val="0070C0"/>
              </a:solidFill>
            </a:endParaRPr>
          </a:p>
          <a:p>
            <a:pPr marL="28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-короткие </a:t>
            </a:r>
            <a:r>
              <a:rPr lang="ru-RU" dirty="0"/>
              <a:t>замыкания электропроводки;</a:t>
            </a:r>
          </a:p>
          <a:p>
            <a:pPr marL="28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-использование </a:t>
            </a:r>
            <a:r>
              <a:rPr lang="ru-RU" dirty="0"/>
              <a:t>неисправного электрооборудования;</a:t>
            </a:r>
          </a:p>
          <a:p>
            <a:pPr marL="28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-нарушение </a:t>
            </a:r>
            <a:r>
              <a:rPr lang="ru-RU" dirty="0"/>
              <a:t>правил обращения с электрооборудованием;</a:t>
            </a:r>
          </a:p>
          <a:p>
            <a:pPr marL="28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-эксплуатация </a:t>
            </a:r>
            <a:r>
              <a:rPr lang="ru-RU" dirty="0"/>
              <a:t>электронагревательных приборов без присмотра.</a:t>
            </a:r>
          </a:p>
          <a:p>
            <a:pPr marL="2880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u="sng" dirty="0" smtClean="0">
                <a:solidFill>
                  <a:srgbClr val="0070C0"/>
                </a:solidFill>
              </a:rPr>
              <a:t>Социальные </a:t>
            </a:r>
            <a:r>
              <a:rPr lang="ru-RU" u="sng" dirty="0">
                <a:solidFill>
                  <a:srgbClr val="0070C0"/>
                </a:solidFill>
              </a:rPr>
              <a:t>факторы:</a:t>
            </a:r>
            <a:endParaRPr lang="ru-RU" dirty="0">
              <a:solidFill>
                <a:srgbClr val="0070C0"/>
              </a:solidFill>
            </a:endParaRPr>
          </a:p>
          <a:p>
            <a:pPr marL="28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-курение </a:t>
            </a:r>
            <a:r>
              <a:rPr lang="ru-RU" dirty="0"/>
              <a:t>вне специально определенного места;</a:t>
            </a:r>
          </a:p>
          <a:p>
            <a:pPr marL="28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-внесение </a:t>
            </a:r>
            <a:r>
              <a:rPr lang="ru-RU" dirty="0"/>
              <a:t>в здание легковоспламеняющихся жидкостей, горючих жидкостей, горючих газов, </a:t>
            </a:r>
            <a:r>
              <a:rPr lang="ru-RU" dirty="0" smtClean="0"/>
              <a:t>-отравляющих </a:t>
            </a:r>
            <a:r>
              <a:rPr lang="ru-RU" dirty="0"/>
              <a:t>веществ, взрывчатых веществ, нарушение правил обращения с ними;</a:t>
            </a:r>
          </a:p>
          <a:p>
            <a:pPr marL="2880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/>
              <a:t>-умышленные </a:t>
            </a:r>
            <a:r>
              <a:rPr lang="ru-RU" dirty="0"/>
              <a:t>и неумышленные поджоги.</a:t>
            </a:r>
          </a:p>
          <a:p>
            <a:pPr marL="28800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solidFill>
                  <a:srgbClr val="0070C0"/>
                </a:solidFill>
              </a:rPr>
              <a:t>             Наиболее </a:t>
            </a:r>
            <a:r>
              <a:rPr lang="ru-RU" dirty="0">
                <a:solidFill>
                  <a:srgbClr val="0070C0"/>
                </a:solidFill>
              </a:rPr>
              <a:t>опасными местами, расположенными на территории ФИЦ Биотехнологии РАН являются объекты жизнеобеспечения (трансформаторные подстанции, тепловые пункты), а также лабораторные помещения и места скопления людей.</a:t>
            </a:r>
          </a:p>
          <a:p>
            <a:pPr marL="360000" indent="-72000">
              <a:lnSpc>
                <a:spcPct val="100000"/>
              </a:lnSpc>
              <a:spcBef>
                <a:spcPts val="0"/>
              </a:spcBef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ru" smtClean="0"/>
              <a:pPr/>
              <a:t>8</a:t>
            </a:fld>
            <a:endParaRPr lang="ru" sz="1333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4242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0E9E508-A8CF-46DA-9813-F9595FF6E74A}"/>
              </a:ext>
            </a:extLst>
          </p:cNvPr>
          <p:cNvSpPr/>
          <p:nvPr/>
        </p:nvSpPr>
        <p:spPr>
          <a:xfrm>
            <a:off x="293354" y="265645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Особенности эвакуации населения в мирное время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8" name="AutoShape 5">
            <a:extLst>
              <a:ext uri="{FF2B5EF4-FFF2-40B4-BE49-F238E27FC236}">
                <a16:creationId xmlns:a16="http://schemas.microsoft.com/office/drawing/2014/main" id="{3D05A7D1-055D-4ED2-8BF3-F826A165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768" y="1437917"/>
            <a:ext cx="6574464" cy="647689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800" b="1" u="sng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Производственный принцип предполагает:</a:t>
            </a:r>
          </a:p>
          <a:p>
            <a:pPr marL="0" indent="0" algn="ctr"/>
            <a:endParaRPr lang="ru-RU" altLang="ru-RU" sz="1400" dirty="0"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59" name="Rectangle 2">
            <a:extLst>
              <a:ext uri="{FF2B5EF4-FFF2-40B4-BE49-F238E27FC236}">
                <a16:creationId xmlns:a16="http://schemas.microsoft.com/office/drawing/2014/main" id="{4E39F89A-C914-458C-A5EE-D4D575A20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69" y="2401922"/>
            <a:ext cx="10948737" cy="663357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вывоз (выход) из зон ЧС работников организаций, студентов, учащихся ВУЗ, средне специальных учебных заведений и колледжей по месту работы (учебы); </a:t>
            </a:r>
          </a:p>
        </p:txBody>
      </p:sp>
      <p:sp>
        <p:nvSpPr>
          <p:cNvPr id="61" name="AutoShape 5">
            <a:extLst>
              <a:ext uri="{FF2B5EF4-FFF2-40B4-BE49-F238E27FC236}">
                <a16:creationId xmlns:a16="http://schemas.microsoft.com/office/drawing/2014/main" id="{02C8CE84-7552-43CB-BE9B-7E5666A0C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2106" y="3468877"/>
            <a:ext cx="6574464" cy="647689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</p:spPr>
        <p:txBody>
          <a:bodyPr wrap="square" lIns="92071" tIns="46035" rIns="92071" bIns="46035">
            <a:spAutoFit/>
          </a:bodyPr>
          <a:lstStyle>
            <a:lvl1pPr marL="342900" indent="-2540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0413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04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ctr"/>
            <a:r>
              <a:rPr lang="ru-RU" altLang="ru-RU" sz="1800" b="1" u="sng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Территориальный принцип предполагает:</a:t>
            </a:r>
          </a:p>
          <a:p>
            <a:pPr marL="0" indent="0" algn="ctr"/>
            <a:endParaRPr lang="ru-RU" altLang="ru-RU" sz="1400" dirty="0"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40A0C17B-2366-4A9F-9DB9-628D87DEE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268" y="4373035"/>
            <a:ext cx="10948737" cy="940356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just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вывоз (выход) населения из зон ЧС не занятого в производстве и сфере обслуживания  по месту жительства.</a:t>
            </a:r>
          </a:p>
          <a:p>
            <a:pPr algn="just" defTabSz="844083">
              <a:defRPr/>
            </a:pPr>
            <a:endParaRPr lang="ru-RU" dirty="0">
              <a:solidFill>
                <a:srgbClr val="000000"/>
              </a:solidFill>
              <a:latin typeface="Proxima Nova"/>
              <a:cs typeface="Times New Roman" pitchFamily="18" charset="0"/>
            </a:endParaRPr>
          </a:p>
        </p:txBody>
      </p:sp>
      <p:sp>
        <p:nvSpPr>
          <p:cNvPr id="63" name="AutoShape 57">
            <a:extLst>
              <a:ext uri="{FF2B5EF4-FFF2-40B4-BE49-F238E27FC236}">
                <a16:creationId xmlns:a16="http://schemas.microsoft.com/office/drawing/2014/main" id="{86B5A202-FC2D-46B0-A907-0B4C0E8F1B4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19344" y="688107"/>
            <a:ext cx="353311" cy="8669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33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plit orient="vert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198" name="Group 28">
            <a:extLst>
              <a:ext uri="{FF2B5EF4-FFF2-40B4-BE49-F238E27FC236}">
                <a16:creationId xmlns:a16="http://schemas.microsoft.com/office/drawing/2014/main" id="{51A4ADA1-551B-4834-A743-66477991D1C7}"/>
              </a:ext>
            </a:extLst>
          </p:cNvPr>
          <p:cNvGrpSpPr>
            <a:grpSpLocks/>
          </p:cNvGrpSpPr>
          <p:nvPr/>
        </p:nvGrpSpPr>
        <p:grpSpPr bwMode="auto">
          <a:xfrm rot="21209268">
            <a:off x="10414001" y="6237288"/>
            <a:ext cx="347663" cy="379412"/>
            <a:chOff x="4014" y="13014"/>
            <a:chExt cx="1922" cy="1782"/>
          </a:xfrm>
        </p:grpSpPr>
        <p:grpSp>
          <p:nvGrpSpPr>
            <p:cNvPr id="264225" name="Group 29">
              <a:extLst>
                <a:ext uri="{FF2B5EF4-FFF2-40B4-BE49-F238E27FC236}">
                  <a16:creationId xmlns:a16="http://schemas.microsoft.com/office/drawing/2014/main" id="{048D560F-CB9C-4B5D-9D4C-4B556AC857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4" y="13014"/>
              <a:ext cx="1562" cy="1782"/>
              <a:chOff x="3249" y="12114"/>
              <a:chExt cx="1562" cy="1782"/>
            </a:xfrm>
          </p:grpSpPr>
          <p:sp>
            <p:nvSpPr>
              <p:cNvPr id="264232" name="Oval 30">
                <a:extLst>
                  <a:ext uri="{FF2B5EF4-FFF2-40B4-BE49-F238E27FC236}">
                    <a16:creationId xmlns:a16="http://schemas.microsoft.com/office/drawing/2014/main" id="{CF092AFB-D163-41A7-AC08-3C7DB7F6C8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2606" y="11609"/>
                <a:ext cx="1053" cy="17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96720" dir="1391915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233" name="Oval 31">
                <a:extLst>
                  <a:ext uri="{FF2B5EF4-FFF2-40B4-BE49-F238E27FC236}">
                    <a16:creationId xmlns:a16="http://schemas.microsoft.com/office/drawing/2014/main" id="{7D3C4887-F3FF-48AD-8602-359190FBF3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2694" y="11548"/>
                <a:ext cx="1009" cy="17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63500" dir="2212194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234" name="Oval 32">
                <a:extLst>
                  <a:ext uri="{FF2B5EF4-FFF2-40B4-BE49-F238E27FC236}">
                    <a16:creationId xmlns:a16="http://schemas.microsoft.com/office/drawing/2014/main" id="{A4D8A8F8-893C-4A71-B643-C92C90A69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3394" y="11572"/>
                <a:ext cx="623" cy="9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17961" dir="13500000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235" name="Oval 33">
                <a:extLst>
                  <a:ext uri="{FF2B5EF4-FFF2-40B4-BE49-F238E27FC236}">
                    <a16:creationId xmlns:a16="http://schemas.microsoft.com/office/drawing/2014/main" id="{11E3F616-4500-4BD2-AE1D-4511030801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3525" y="11524"/>
                <a:ext cx="606" cy="932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52363" dir="4557825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4226" name="Group 34">
              <a:extLst>
                <a:ext uri="{FF2B5EF4-FFF2-40B4-BE49-F238E27FC236}">
                  <a16:creationId xmlns:a16="http://schemas.microsoft.com/office/drawing/2014/main" id="{D2581009-8B52-411A-A24C-F7F238F626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13468"/>
              <a:ext cx="1354" cy="1074"/>
              <a:chOff x="4014" y="13468"/>
              <a:chExt cx="1354" cy="1074"/>
            </a:xfrm>
          </p:grpSpPr>
          <p:sp>
            <p:nvSpPr>
              <p:cNvPr id="264227" name="Freeform 35">
                <a:extLst>
                  <a:ext uri="{FF2B5EF4-FFF2-40B4-BE49-F238E27FC236}">
                    <a16:creationId xmlns:a16="http://schemas.microsoft.com/office/drawing/2014/main" id="{B7A83071-8158-46F0-AB2B-7E182ECC70D7}"/>
                  </a:ext>
                </a:extLst>
              </p:cNvPr>
              <p:cNvSpPr>
                <a:spLocks/>
              </p:cNvSpPr>
              <p:nvPr/>
            </p:nvSpPr>
            <p:spPr bwMode="auto">
              <a:xfrm rot="975194">
                <a:off x="4566" y="13468"/>
                <a:ext cx="595" cy="253"/>
              </a:xfrm>
              <a:custGeom>
                <a:avLst/>
                <a:gdLst>
                  <a:gd name="T0" fmla="*/ 2147483646 w 544"/>
                  <a:gd name="T1" fmla="*/ 0 h 204"/>
                  <a:gd name="T2" fmla="*/ 375665240 w 544"/>
                  <a:gd name="T3" fmla="*/ 2147483646 h 204"/>
                  <a:gd name="T4" fmla="*/ 0 w 544"/>
                  <a:gd name="T5" fmla="*/ 2147483646 h 204"/>
                  <a:gd name="T6" fmla="*/ 0 60000 65536"/>
                  <a:gd name="T7" fmla="*/ 0 60000 65536"/>
                  <a:gd name="T8" fmla="*/ 0 60000 65536"/>
                  <a:gd name="T9" fmla="*/ 0 w 544"/>
                  <a:gd name="T10" fmla="*/ 0 h 204"/>
                  <a:gd name="T11" fmla="*/ 544 w 544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4" h="204">
                    <a:moveTo>
                      <a:pt x="544" y="0"/>
                    </a:moveTo>
                    <a:cubicBezTo>
                      <a:pt x="363" y="79"/>
                      <a:pt x="182" y="158"/>
                      <a:pt x="91" y="181"/>
                    </a:cubicBezTo>
                    <a:cubicBezTo>
                      <a:pt x="0" y="204"/>
                      <a:pt x="15" y="143"/>
                      <a:pt x="0" y="136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64228" name="Group 36">
                <a:extLst>
                  <a:ext uri="{FF2B5EF4-FFF2-40B4-BE49-F238E27FC236}">
                    <a16:creationId xmlns:a16="http://schemas.microsoft.com/office/drawing/2014/main" id="{5DF8077C-4FFF-4466-B8CA-D1D42E1E84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14" y="14274"/>
                <a:ext cx="394" cy="268"/>
                <a:chOff x="1134" y="12114"/>
                <a:chExt cx="3960" cy="2160"/>
              </a:xfrm>
            </p:grpSpPr>
            <p:sp>
              <p:nvSpPr>
                <p:cNvPr id="264230" name="Line 37">
                  <a:extLst>
                    <a:ext uri="{FF2B5EF4-FFF2-40B4-BE49-F238E27FC236}">
                      <a16:creationId xmlns:a16="http://schemas.microsoft.com/office/drawing/2014/main" id="{C98EB523-6CB0-45F6-AE1C-15045EE774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7338" y="4844"/>
                  <a:ext cx="4146" cy="2103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993366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4231" name="Line 38">
                  <a:extLst>
                    <a:ext uri="{FF2B5EF4-FFF2-40B4-BE49-F238E27FC236}">
                      <a16:creationId xmlns:a16="http://schemas.microsoft.com/office/drawing/2014/main" id="{A8723825-4D2B-4267-A263-74118D5FEC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7421" y="4597"/>
                  <a:ext cx="4146" cy="2524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993366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64229" name="Freeform 39">
                <a:extLst>
                  <a:ext uri="{FF2B5EF4-FFF2-40B4-BE49-F238E27FC236}">
                    <a16:creationId xmlns:a16="http://schemas.microsoft.com/office/drawing/2014/main" id="{001BB7D4-846C-495D-A697-5FD2814BB0F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714728" flipV="1">
                <a:off x="5059" y="13964"/>
                <a:ext cx="448" cy="171"/>
              </a:xfrm>
              <a:custGeom>
                <a:avLst/>
                <a:gdLst>
                  <a:gd name="T0" fmla="*/ 2 w 544"/>
                  <a:gd name="T1" fmla="*/ 0 h 204"/>
                  <a:gd name="T2" fmla="*/ 2 w 544"/>
                  <a:gd name="T3" fmla="*/ 3 h 204"/>
                  <a:gd name="T4" fmla="*/ 0 w 544"/>
                  <a:gd name="T5" fmla="*/ 3 h 204"/>
                  <a:gd name="T6" fmla="*/ 0 60000 65536"/>
                  <a:gd name="T7" fmla="*/ 0 60000 65536"/>
                  <a:gd name="T8" fmla="*/ 0 60000 65536"/>
                  <a:gd name="T9" fmla="*/ 0 w 544"/>
                  <a:gd name="T10" fmla="*/ 0 h 204"/>
                  <a:gd name="T11" fmla="*/ 544 w 544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4" h="204">
                    <a:moveTo>
                      <a:pt x="544" y="0"/>
                    </a:moveTo>
                    <a:cubicBezTo>
                      <a:pt x="363" y="79"/>
                      <a:pt x="182" y="158"/>
                      <a:pt x="91" y="181"/>
                    </a:cubicBezTo>
                    <a:cubicBezTo>
                      <a:pt x="0" y="204"/>
                      <a:pt x="15" y="143"/>
                      <a:pt x="0" y="136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264200" name="Group 52">
            <a:extLst>
              <a:ext uri="{FF2B5EF4-FFF2-40B4-BE49-F238E27FC236}">
                <a16:creationId xmlns:a16="http://schemas.microsoft.com/office/drawing/2014/main" id="{836D9715-5001-4FD4-BDD2-00DEE7239180}"/>
              </a:ext>
            </a:extLst>
          </p:cNvPr>
          <p:cNvGrpSpPr>
            <a:grpSpLocks/>
          </p:cNvGrpSpPr>
          <p:nvPr/>
        </p:nvGrpSpPr>
        <p:grpSpPr bwMode="auto">
          <a:xfrm rot="21209268">
            <a:off x="1419225" y="6167438"/>
            <a:ext cx="349250" cy="379412"/>
            <a:chOff x="4014" y="13014"/>
            <a:chExt cx="1922" cy="1782"/>
          </a:xfrm>
        </p:grpSpPr>
        <p:grpSp>
          <p:nvGrpSpPr>
            <p:cNvPr id="264203" name="Group 53">
              <a:extLst>
                <a:ext uri="{FF2B5EF4-FFF2-40B4-BE49-F238E27FC236}">
                  <a16:creationId xmlns:a16="http://schemas.microsoft.com/office/drawing/2014/main" id="{BFB8334C-D936-4C02-B531-280985510B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4" y="13014"/>
              <a:ext cx="1562" cy="1782"/>
              <a:chOff x="3249" y="12114"/>
              <a:chExt cx="1562" cy="1782"/>
            </a:xfrm>
          </p:grpSpPr>
          <p:sp>
            <p:nvSpPr>
              <p:cNvPr id="264210" name="Oval 54">
                <a:extLst>
                  <a:ext uri="{FF2B5EF4-FFF2-40B4-BE49-F238E27FC236}">
                    <a16:creationId xmlns:a16="http://schemas.microsoft.com/office/drawing/2014/main" id="{2B71E178-BECC-4C2D-BD11-8D27DC013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2606" y="11622"/>
                <a:ext cx="1031" cy="17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96720" dir="1391915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211" name="Oval 55">
                <a:extLst>
                  <a:ext uri="{FF2B5EF4-FFF2-40B4-BE49-F238E27FC236}">
                    <a16:creationId xmlns:a16="http://schemas.microsoft.com/office/drawing/2014/main" id="{E078D9FE-E4E8-467B-8A19-2EF109A099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2669" y="11545"/>
                <a:ext cx="1005" cy="1700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63500" dir="2212194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212" name="Oval 56">
                <a:extLst>
                  <a:ext uri="{FF2B5EF4-FFF2-40B4-BE49-F238E27FC236}">
                    <a16:creationId xmlns:a16="http://schemas.microsoft.com/office/drawing/2014/main" id="{E63F50C4-79CF-4BAC-904E-3293AE4791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3417" y="11573"/>
                <a:ext cx="603" cy="947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17961" dir="13500000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4213" name="Oval 57">
                <a:extLst>
                  <a:ext uri="{FF2B5EF4-FFF2-40B4-BE49-F238E27FC236}">
                    <a16:creationId xmlns:a16="http://schemas.microsoft.com/office/drawing/2014/main" id="{3144C966-CEFC-4B83-BE49-3097C1A42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1765379">
                <a:off x="3546" y="11540"/>
                <a:ext cx="594" cy="932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rgbClr val="FFFF00"/>
                </a:solidFill>
                <a:round/>
                <a:headEnd/>
                <a:tailEnd/>
              </a:ln>
              <a:effectLst>
                <a:outerShdw dist="52363" dir="4557825" algn="ctr" rotWithShape="0">
                  <a:srgbClr val="CC99FF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eaLnBrk="1" hangingPunct="1"/>
                <a:endParaRPr lang="ru-RU" altLang="ru-RU" sz="22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64204" name="Group 58">
              <a:extLst>
                <a:ext uri="{FF2B5EF4-FFF2-40B4-BE49-F238E27FC236}">
                  <a16:creationId xmlns:a16="http://schemas.microsoft.com/office/drawing/2014/main" id="{5483498B-5EFA-48C3-B728-645AFA8732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14" y="13468"/>
              <a:ext cx="1354" cy="1074"/>
              <a:chOff x="4014" y="13468"/>
              <a:chExt cx="1354" cy="1074"/>
            </a:xfrm>
          </p:grpSpPr>
          <p:sp>
            <p:nvSpPr>
              <p:cNvPr id="264205" name="Freeform 59">
                <a:extLst>
                  <a:ext uri="{FF2B5EF4-FFF2-40B4-BE49-F238E27FC236}">
                    <a16:creationId xmlns:a16="http://schemas.microsoft.com/office/drawing/2014/main" id="{4196920D-06D5-42EC-8B82-7E59EC98F6BC}"/>
                  </a:ext>
                </a:extLst>
              </p:cNvPr>
              <p:cNvSpPr>
                <a:spLocks/>
              </p:cNvSpPr>
              <p:nvPr/>
            </p:nvSpPr>
            <p:spPr bwMode="auto">
              <a:xfrm rot="975194">
                <a:off x="4566" y="13468"/>
                <a:ext cx="595" cy="253"/>
              </a:xfrm>
              <a:custGeom>
                <a:avLst/>
                <a:gdLst>
                  <a:gd name="T0" fmla="*/ 2147483646 w 544"/>
                  <a:gd name="T1" fmla="*/ 0 h 204"/>
                  <a:gd name="T2" fmla="*/ 375665240 w 544"/>
                  <a:gd name="T3" fmla="*/ 2147483646 h 204"/>
                  <a:gd name="T4" fmla="*/ 0 w 544"/>
                  <a:gd name="T5" fmla="*/ 2147483646 h 204"/>
                  <a:gd name="T6" fmla="*/ 0 60000 65536"/>
                  <a:gd name="T7" fmla="*/ 0 60000 65536"/>
                  <a:gd name="T8" fmla="*/ 0 60000 65536"/>
                  <a:gd name="T9" fmla="*/ 0 w 544"/>
                  <a:gd name="T10" fmla="*/ 0 h 204"/>
                  <a:gd name="T11" fmla="*/ 544 w 544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4" h="204">
                    <a:moveTo>
                      <a:pt x="544" y="0"/>
                    </a:moveTo>
                    <a:cubicBezTo>
                      <a:pt x="363" y="79"/>
                      <a:pt x="182" y="158"/>
                      <a:pt x="91" y="181"/>
                    </a:cubicBezTo>
                    <a:cubicBezTo>
                      <a:pt x="0" y="204"/>
                      <a:pt x="15" y="143"/>
                      <a:pt x="0" y="136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64206" name="Group 60">
                <a:extLst>
                  <a:ext uri="{FF2B5EF4-FFF2-40B4-BE49-F238E27FC236}">
                    <a16:creationId xmlns:a16="http://schemas.microsoft.com/office/drawing/2014/main" id="{9FEF5745-F57E-4127-AAF9-FF396C9FF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14" y="14274"/>
                <a:ext cx="394" cy="268"/>
                <a:chOff x="1134" y="12114"/>
                <a:chExt cx="3960" cy="2160"/>
              </a:xfrm>
            </p:grpSpPr>
            <p:sp>
              <p:nvSpPr>
                <p:cNvPr id="264208" name="Line 61">
                  <a:extLst>
                    <a:ext uri="{FF2B5EF4-FFF2-40B4-BE49-F238E27FC236}">
                      <a16:creationId xmlns:a16="http://schemas.microsoft.com/office/drawing/2014/main" id="{53143AFC-69A7-4AE0-BF06-0476919326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7018" y="4741"/>
                  <a:ext cx="4127" cy="2103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993366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64209" name="Line 62">
                  <a:extLst>
                    <a:ext uri="{FF2B5EF4-FFF2-40B4-BE49-F238E27FC236}">
                      <a16:creationId xmlns:a16="http://schemas.microsoft.com/office/drawing/2014/main" id="{5CA148A0-7DDC-462F-8CE5-8ACE095153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-6941" y="4574"/>
                  <a:ext cx="4302" cy="2584"/>
                </a:xfrm>
                <a:prstGeom prst="line">
                  <a:avLst/>
                </a:prstGeom>
                <a:noFill/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effectLst>
                  <a:outerShdw dist="107763" dir="2700000" algn="ctr" rotWithShape="0">
                    <a:srgbClr val="993366">
                      <a:alpha val="50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64207" name="Freeform 63">
                <a:extLst>
                  <a:ext uri="{FF2B5EF4-FFF2-40B4-BE49-F238E27FC236}">
                    <a16:creationId xmlns:a16="http://schemas.microsoft.com/office/drawing/2014/main" id="{219AA5E8-2216-469F-90F0-D39FFEBD775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714728" flipV="1">
                <a:off x="5059" y="13964"/>
                <a:ext cx="448" cy="171"/>
              </a:xfrm>
              <a:custGeom>
                <a:avLst/>
                <a:gdLst>
                  <a:gd name="T0" fmla="*/ 2 w 544"/>
                  <a:gd name="T1" fmla="*/ 0 h 204"/>
                  <a:gd name="T2" fmla="*/ 2 w 544"/>
                  <a:gd name="T3" fmla="*/ 3 h 204"/>
                  <a:gd name="T4" fmla="*/ 0 w 544"/>
                  <a:gd name="T5" fmla="*/ 3 h 204"/>
                  <a:gd name="T6" fmla="*/ 0 60000 65536"/>
                  <a:gd name="T7" fmla="*/ 0 60000 65536"/>
                  <a:gd name="T8" fmla="*/ 0 60000 65536"/>
                  <a:gd name="T9" fmla="*/ 0 w 544"/>
                  <a:gd name="T10" fmla="*/ 0 h 204"/>
                  <a:gd name="T11" fmla="*/ 544 w 544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44" h="204">
                    <a:moveTo>
                      <a:pt x="544" y="0"/>
                    </a:moveTo>
                    <a:cubicBezTo>
                      <a:pt x="363" y="79"/>
                      <a:pt x="182" y="158"/>
                      <a:pt x="91" y="181"/>
                    </a:cubicBezTo>
                    <a:cubicBezTo>
                      <a:pt x="0" y="204"/>
                      <a:pt x="15" y="143"/>
                      <a:pt x="0" y="136"/>
                    </a:cubicBezTo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" name="Rectangle 7">
            <a:extLst>
              <a:ext uri="{FF2B5EF4-FFF2-40B4-BE49-F238E27FC236}">
                <a16:creationId xmlns:a16="http://schemas.microsoft.com/office/drawing/2014/main" id="{EEF8B572-DAE0-4A25-B718-5D7863480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54" y="3491902"/>
            <a:ext cx="11174342" cy="1670065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2700000" scaled="1"/>
          </a:gradFill>
          <a:ln w="57150" cmpd="thickThin">
            <a:solidFill>
              <a:srgbClr val="FF3300"/>
            </a:solidFill>
            <a:miter lim="800000"/>
            <a:headEnd/>
            <a:tailEnd/>
          </a:ln>
        </p:spPr>
        <p:txBody>
          <a:bodyPr wrap="none" lIns="91433" tIns="45717" rIns="91433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dirty="0">
                <a:solidFill>
                  <a:srgbClr val="0000FF"/>
                </a:solidFill>
                <a:cs typeface="Arial" panose="020B0604020202020204" pitchFamily="34" charset="0"/>
              </a:rPr>
              <a:t>  </a:t>
            </a:r>
            <a:r>
              <a:rPr lang="ru-RU" altLang="ru-RU" sz="2000" u="sng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во 2-м случае </a:t>
            </a:r>
            <a:endParaRPr lang="ru-RU" altLang="ru-RU" sz="2000" u="sng" dirty="0">
              <a:solidFill>
                <a:srgbClr val="0000FF"/>
              </a:solidFill>
              <a:latin typeface="Proxima Nova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Proxima Nova"/>
                <a:cs typeface="Arial" panose="020B0604020202020204" pitchFamily="34" charset="0"/>
              </a:rPr>
              <a:t>за эвакуацию на территории районов - </a:t>
            </a:r>
            <a:r>
              <a:rPr lang="ru-RU" altLang="ru-RU" sz="2000" dirty="0">
                <a:solidFill>
                  <a:srgbClr val="C00000"/>
                </a:solidFill>
                <a:latin typeface="Proxima Nova"/>
                <a:cs typeface="Arial" panose="020B0604020202020204" pitchFamily="34" charset="0"/>
              </a:rPr>
              <a:t>Префект административного округа</a:t>
            </a:r>
            <a:r>
              <a:rPr lang="ru-RU" altLang="ru-RU" sz="2000" dirty="0">
                <a:latin typeface="Proxima Nova"/>
                <a:cs typeface="Arial" panose="020B0604020202020204" pitchFamily="34" charset="0"/>
              </a:rPr>
              <a:t>, на территории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Proxima Nova"/>
                <a:cs typeface="Arial" panose="020B0604020202020204" pitchFamily="34" charset="0"/>
              </a:rPr>
              <a:t>поселений - </a:t>
            </a:r>
            <a:r>
              <a:rPr lang="ru-RU" altLang="ru-RU" sz="2000" dirty="0">
                <a:solidFill>
                  <a:srgbClr val="C00000"/>
                </a:solidFill>
                <a:latin typeface="Proxima Nova"/>
                <a:cs typeface="Arial" panose="020B0604020202020204" pitchFamily="34" charset="0"/>
              </a:rPr>
              <a:t>Главы администраций поселений и городских округов.</a:t>
            </a:r>
            <a:endParaRPr lang="ru-RU" altLang="ru-RU" sz="2000" i="1" dirty="0">
              <a:latin typeface="Proxima Nova"/>
              <a:cs typeface="Arial" panose="020B0604020202020204" pitchFamily="34" charset="0"/>
            </a:endParaRPr>
          </a:p>
        </p:txBody>
      </p:sp>
      <p:sp>
        <p:nvSpPr>
          <p:cNvPr id="260103" name="Rectangle 7">
            <a:extLst>
              <a:ext uri="{FF2B5EF4-FFF2-40B4-BE49-F238E27FC236}">
                <a16:creationId xmlns:a16="http://schemas.microsoft.com/office/drawing/2014/main" id="{42ED0A2E-8695-4E36-9719-141AD5B3E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54" y="1771186"/>
            <a:ext cx="11174342" cy="1441381"/>
          </a:xfrm>
          <a:prstGeom prst="rect">
            <a:avLst/>
          </a:prstGeom>
          <a:gradFill rotWithShape="1">
            <a:gsLst>
              <a:gs pos="0">
                <a:srgbClr val="FFFFCC"/>
              </a:gs>
              <a:gs pos="50000">
                <a:srgbClr val="FFFFFF"/>
              </a:gs>
              <a:gs pos="100000">
                <a:srgbClr val="FFFFCC"/>
              </a:gs>
            </a:gsLst>
            <a:lin ang="2700000" scaled="1"/>
          </a:gradFill>
          <a:ln w="57150" cmpd="thickThin">
            <a:solidFill>
              <a:srgbClr val="FF3300"/>
            </a:solidFill>
            <a:miter lim="800000"/>
            <a:headEnd/>
            <a:tailEnd/>
          </a:ln>
        </p:spPr>
        <p:txBody>
          <a:bodyPr wrap="none" lIns="91433" tIns="45717" rIns="91433" bIns="45717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2000" u="sng" dirty="0">
                <a:solidFill>
                  <a:srgbClr val="002060"/>
                </a:solidFill>
                <a:latin typeface="Proxima Nova"/>
                <a:cs typeface="Arial" panose="020B0604020202020204" pitchFamily="34" charset="0"/>
              </a:rPr>
              <a:t>в 1-м случае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0000FF"/>
              </a:solidFill>
              <a:latin typeface="Proxima Nova"/>
              <a:cs typeface="Arial" panose="020B0604020202020204" pitchFamily="34" charset="0"/>
            </a:endParaRPr>
          </a:p>
          <a:p>
            <a:pPr algn="just"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FF3300"/>
                </a:solidFill>
                <a:latin typeface="Proxima Nova"/>
                <a:cs typeface="Arial" panose="020B0604020202020204" pitchFamily="34" charset="0"/>
              </a:rPr>
              <a:t> </a:t>
            </a:r>
            <a:r>
              <a:rPr lang="ru-RU" altLang="ru-RU" sz="2000" dirty="0">
                <a:latin typeface="Proxima Nova"/>
                <a:cs typeface="Arial" panose="020B0604020202020204" pitchFamily="34" charset="0"/>
              </a:rPr>
              <a:t>за эвакуацию отвечает </a:t>
            </a:r>
            <a:r>
              <a:rPr lang="ru-RU" altLang="ru-RU" sz="2000" i="1" dirty="0">
                <a:solidFill>
                  <a:srgbClr val="C00000"/>
                </a:solidFill>
                <a:latin typeface="Proxima Nova"/>
                <a:cs typeface="Arial" panose="020B0604020202020204" pitchFamily="34" charset="0"/>
              </a:rPr>
              <a:t>руководитель </a:t>
            </a:r>
            <a:r>
              <a:rPr lang="ru-RU" altLang="ru-RU" sz="2000" dirty="0">
                <a:solidFill>
                  <a:srgbClr val="000000"/>
                </a:solidFill>
                <a:latin typeface="Proxima Nova"/>
                <a:cs typeface="Arial" panose="020B0604020202020204" pitchFamily="34" charset="0"/>
              </a:rPr>
              <a:t>предприятия, учреждения, учебного заведения.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B268B1C-ABDD-4A01-93BA-BF1307E3432E}"/>
              </a:ext>
            </a:extLst>
          </p:cNvPr>
          <p:cNvSpPr/>
          <p:nvPr/>
        </p:nvSpPr>
        <p:spPr>
          <a:xfrm>
            <a:off x="293354" y="265645"/>
            <a:ext cx="11646568" cy="9482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Особенности эвакуации населения в мирное время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56" name="AutoShape 57">
            <a:extLst>
              <a:ext uri="{FF2B5EF4-FFF2-40B4-BE49-F238E27FC236}">
                <a16:creationId xmlns:a16="http://schemas.microsoft.com/office/drawing/2014/main" id="{FCADF11E-A908-490E-A86C-C9F46F27542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799028" y="957064"/>
            <a:ext cx="353311" cy="866987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100000">
                <a:srgbClr val="FFFF00"/>
              </a:gs>
            </a:gsLst>
            <a:lin ang="0" scaled="1"/>
          </a:gradFill>
          <a:ln w="28575">
            <a:solidFill>
              <a:srgbClr val="FF3300"/>
            </a:solidFill>
            <a:miter lim="800000"/>
            <a:headEnd/>
            <a:tailEnd/>
          </a:ln>
          <a:effectLst>
            <a:outerShdw sy="50000" kx="-2453608" rotWithShape="0">
              <a:srgbClr val="FF33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>
    <p:split orient="vert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Полилиния 36">
            <a:extLst>
              <a:ext uri="{FF2B5EF4-FFF2-40B4-BE49-F238E27FC236}">
                <a16:creationId xmlns:a16="http://schemas.microsoft.com/office/drawing/2014/main" id="{5142A9B3-786A-46F1-9B53-F02DD834866B}"/>
              </a:ext>
            </a:extLst>
          </p:cNvPr>
          <p:cNvSpPr>
            <a:spLocks noChangeArrowheads="1"/>
          </p:cNvSpPr>
          <p:nvPr/>
        </p:nvSpPr>
        <p:spPr bwMode="auto">
          <a:xfrm rot="5400000" flipV="1">
            <a:off x="3575050" y="-19843"/>
            <a:ext cx="2832100" cy="5643562"/>
          </a:xfrm>
          <a:custGeom>
            <a:avLst/>
            <a:gdLst>
              <a:gd name="T0" fmla="*/ 1 w 4489360"/>
              <a:gd name="T1" fmla="*/ 2147483646 h 2416107"/>
              <a:gd name="T2" fmla="*/ 1 w 4489360"/>
              <a:gd name="T3" fmla="*/ 2147483646 h 2416107"/>
              <a:gd name="T4" fmla="*/ 1 w 4489360"/>
              <a:gd name="T5" fmla="*/ 2147483646 h 2416107"/>
              <a:gd name="T6" fmla="*/ 1 w 4489360"/>
              <a:gd name="T7" fmla="*/ 2147483646 h 2416107"/>
              <a:gd name="T8" fmla="*/ 1 w 4489360"/>
              <a:gd name="T9" fmla="*/ 2147483646 h 2416107"/>
              <a:gd name="T10" fmla="*/ 1 w 4489360"/>
              <a:gd name="T11" fmla="*/ 2147483646 h 2416107"/>
              <a:gd name="T12" fmla="*/ 1 w 4489360"/>
              <a:gd name="T13" fmla="*/ 2147483646 h 2416107"/>
              <a:gd name="T14" fmla="*/ 1 w 4489360"/>
              <a:gd name="T15" fmla="*/ 2147483646 h 2416107"/>
              <a:gd name="T16" fmla="*/ 1 w 4489360"/>
              <a:gd name="T17" fmla="*/ 2147483646 h 2416107"/>
              <a:gd name="T18" fmla="*/ 1 w 4489360"/>
              <a:gd name="T19" fmla="*/ 2147483646 h 2416107"/>
              <a:gd name="T20" fmla="*/ 1 w 4489360"/>
              <a:gd name="T21" fmla="*/ 2147483646 h 2416107"/>
              <a:gd name="T22" fmla="*/ 1 w 4489360"/>
              <a:gd name="T23" fmla="*/ 2147483646 h 2416107"/>
              <a:gd name="T24" fmla="*/ 1 w 4489360"/>
              <a:gd name="T25" fmla="*/ 2147483646 h 2416107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89360"/>
              <a:gd name="T40" fmla="*/ 0 h 2416107"/>
              <a:gd name="T41" fmla="*/ 4489360 w 4489360"/>
              <a:gd name="T42" fmla="*/ 2416107 h 2416107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89360" h="2416107">
                <a:moveTo>
                  <a:pt x="3242318" y="57598"/>
                </a:moveTo>
                <a:cubicBezTo>
                  <a:pt x="2880811" y="25700"/>
                  <a:pt x="2326145" y="-13286"/>
                  <a:pt x="1902615" y="4435"/>
                </a:cubicBezTo>
                <a:cubicBezTo>
                  <a:pt x="1479085" y="22156"/>
                  <a:pt x="1009480" y="15068"/>
                  <a:pt x="701136" y="163924"/>
                </a:cubicBezTo>
                <a:cubicBezTo>
                  <a:pt x="392792" y="312780"/>
                  <a:pt x="150015" y="644161"/>
                  <a:pt x="52550" y="897570"/>
                </a:cubicBezTo>
                <a:cubicBezTo>
                  <a:pt x="-44915" y="1150979"/>
                  <a:pt x="2931" y="1445147"/>
                  <a:pt x="116345" y="1684379"/>
                </a:cubicBezTo>
                <a:cubicBezTo>
                  <a:pt x="229759" y="1923612"/>
                  <a:pt x="424690" y="2221323"/>
                  <a:pt x="733034" y="2332965"/>
                </a:cubicBezTo>
                <a:cubicBezTo>
                  <a:pt x="1041378" y="2444607"/>
                  <a:pt x="1642118" y="2435747"/>
                  <a:pt x="1966411" y="2354231"/>
                </a:cubicBezTo>
                <a:cubicBezTo>
                  <a:pt x="2290704" y="2272715"/>
                  <a:pt x="2411206" y="1941333"/>
                  <a:pt x="2678792" y="1843868"/>
                </a:cubicBezTo>
                <a:cubicBezTo>
                  <a:pt x="2946378" y="1746403"/>
                  <a:pt x="3299025" y="1776528"/>
                  <a:pt x="3571927" y="1769440"/>
                </a:cubicBezTo>
                <a:cubicBezTo>
                  <a:pt x="3844829" y="1762352"/>
                  <a:pt x="4165578" y="1943106"/>
                  <a:pt x="4316206" y="1801338"/>
                </a:cubicBezTo>
                <a:cubicBezTo>
                  <a:pt x="4466834" y="1659571"/>
                  <a:pt x="4516452" y="1186421"/>
                  <a:pt x="4475694" y="918835"/>
                </a:cubicBezTo>
                <a:cubicBezTo>
                  <a:pt x="4434936" y="651249"/>
                  <a:pt x="4278992" y="337588"/>
                  <a:pt x="4071657" y="195821"/>
                </a:cubicBezTo>
                <a:cubicBezTo>
                  <a:pt x="3864322" y="54054"/>
                  <a:pt x="3603825" y="89496"/>
                  <a:pt x="3242318" y="57598"/>
                </a:cubicBezTo>
                <a:close/>
              </a:path>
            </a:pathLst>
          </a:custGeom>
          <a:solidFill>
            <a:srgbClr val="F2F2F2"/>
          </a:solidFill>
          <a:ln w="25400" algn="ctr">
            <a:solidFill>
              <a:srgbClr val="FF0000"/>
            </a:solidFill>
            <a:miter lim="800000"/>
            <a:headEnd/>
            <a:tailEnd/>
          </a:ln>
        </p:spPr>
        <p:txBody>
          <a:bodyPr rot="10800000" lIns="90398" tIns="45199" rIns="90398" bIns="45199" anchor="ctr"/>
          <a:lstStyle/>
          <a:p>
            <a:endParaRPr lang="ru-RU"/>
          </a:p>
        </p:txBody>
      </p:sp>
      <p:sp>
        <p:nvSpPr>
          <p:cNvPr id="47" name="Полилиния 46">
            <a:extLst>
              <a:ext uri="{FF2B5EF4-FFF2-40B4-BE49-F238E27FC236}">
                <a16:creationId xmlns:a16="http://schemas.microsoft.com/office/drawing/2014/main" id="{98615179-BAF8-469C-AE0C-72A016612BD9}"/>
              </a:ext>
            </a:extLst>
          </p:cNvPr>
          <p:cNvSpPr/>
          <p:nvPr/>
        </p:nvSpPr>
        <p:spPr>
          <a:xfrm>
            <a:off x="5209382" y="1581151"/>
            <a:ext cx="2320925" cy="1076325"/>
          </a:xfrm>
          <a:custGeom>
            <a:avLst/>
            <a:gdLst>
              <a:gd name="connsiteX0" fmla="*/ 1118461 w 1737125"/>
              <a:gd name="connsiteY0" fmla="*/ 42833 h 862206"/>
              <a:gd name="connsiteX1" fmla="*/ 756954 w 1737125"/>
              <a:gd name="connsiteY1" fmla="*/ 303 h 862206"/>
              <a:gd name="connsiteX2" fmla="*/ 331652 w 1737125"/>
              <a:gd name="connsiteY2" fmla="*/ 64098 h 862206"/>
              <a:gd name="connsiteX3" fmla="*/ 23308 w 1737125"/>
              <a:gd name="connsiteY3" fmla="*/ 202322 h 862206"/>
              <a:gd name="connsiteX4" fmla="*/ 55205 w 1737125"/>
              <a:gd name="connsiteY4" fmla="*/ 510666 h 862206"/>
              <a:gd name="connsiteX5" fmla="*/ 321019 w 1737125"/>
              <a:gd name="connsiteY5" fmla="*/ 755215 h 862206"/>
              <a:gd name="connsiteX6" fmla="*/ 639996 w 1737125"/>
              <a:gd name="connsiteY6" fmla="*/ 861540 h 862206"/>
              <a:gd name="connsiteX7" fmla="*/ 1065298 w 1737125"/>
              <a:gd name="connsiteY7" fmla="*/ 797745 h 862206"/>
              <a:gd name="connsiteX8" fmla="*/ 1533131 w 1737125"/>
              <a:gd name="connsiteY8" fmla="*/ 744582 h 862206"/>
              <a:gd name="connsiteX9" fmla="*/ 1724517 w 1737125"/>
              <a:gd name="connsiteY9" fmla="*/ 468136 h 862206"/>
              <a:gd name="connsiteX10" fmla="*/ 1692619 w 1737125"/>
              <a:gd name="connsiteY10" fmla="*/ 255484 h 862206"/>
              <a:gd name="connsiteX11" fmla="*/ 1479968 w 1737125"/>
              <a:gd name="connsiteY11" fmla="*/ 106629 h 862206"/>
              <a:gd name="connsiteX12" fmla="*/ 1118461 w 1737125"/>
              <a:gd name="connsiteY12" fmla="*/ 42833 h 86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7125" h="862206">
                <a:moveTo>
                  <a:pt x="1118461" y="42833"/>
                </a:moveTo>
                <a:cubicBezTo>
                  <a:pt x="997959" y="25112"/>
                  <a:pt x="888089" y="-3241"/>
                  <a:pt x="756954" y="303"/>
                </a:cubicBezTo>
                <a:cubicBezTo>
                  <a:pt x="625819" y="3847"/>
                  <a:pt x="453926" y="30428"/>
                  <a:pt x="331652" y="64098"/>
                </a:cubicBezTo>
                <a:cubicBezTo>
                  <a:pt x="209378" y="97768"/>
                  <a:pt x="69382" y="127894"/>
                  <a:pt x="23308" y="202322"/>
                </a:cubicBezTo>
                <a:cubicBezTo>
                  <a:pt x="-22767" y="276750"/>
                  <a:pt x="5587" y="418517"/>
                  <a:pt x="55205" y="510666"/>
                </a:cubicBezTo>
                <a:cubicBezTo>
                  <a:pt x="104823" y="602815"/>
                  <a:pt x="223554" y="696736"/>
                  <a:pt x="321019" y="755215"/>
                </a:cubicBezTo>
                <a:cubicBezTo>
                  <a:pt x="418484" y="813694"/>
                  <a:pt x="515950" y="854452"/>
                  <a:pt x="639996" y="861540"/>
                </a:cubicBezTo>
                <a:cubicBezTo>
                  <a:pt x="764042" y="868628"/>
                  <a:pt x="916442" y="817238"/>
                  <a:pt x="1065298" y="797745"/>
                </a:cubicBezTo>
                <a:cubicBezTo>
                  <a:pt x="1214154" y="778252"/>
                  <a:pt x="1423261" y="799517"/>
                  <a:pt x="1533131" y="744582"/>
                </a:cubicBezTo>
                <a:cubicBezTo>
                  <a:pt x="1643001" y="689647"/>
                  <a:pt x="1697936" y="549652"/>
                  <a:pt x="1724517" y="468136"/>
                </a:cubicBezTo>
                <a:cubicBezTo>
                  <a:pt x="1751098" y="386620"/>
                  <a:pt x="1733377" y="315735"/>
                  <a:pt x="1692619" y="255484"/>
                </a:cubicBezTo>
                <a:cubicBezTo>
                  <a:pt x="1651861" y="195233"/>
                  <a:pt x="1568573" y="140299"/>
                  <a:pt x="1479968" y="106629"/>
                </a:cubicBezTo>
                <a:cubicBezTo>
                  <a:pt x="1391363" y="72959"/>
                  <a:pt x="1238963" y="60554"/>
                  <a:pt x="1118461" y="42833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50000">
                <a:schemeClr val="bg1"/>
              </a:gs>
              <a:gs pos="100000">
                <a:srgbClr val="FFC000"/>
              </a:gs>
            </a:gsLst>
            <a:lin ang="5400000" scaled="0"/>
          </a:gradFill>
          <a:ln>
            <a:solidFill>
              <a:srgbClr val="0066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98" tIns="45199" rIns="90398" bIns="45199"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grpSp>
        <p:nvGrpSpPr>
          <p:cNvPr id="152581" name="Group 26">
            <a:extLst>
              <a:ext uri="{FF2B5EF4-FFF2-40B4-BE49-F238E27FC236}">
                <a16:creationId xmlns:a16="http://schemas.microsoft.com/office/drawing/2014/main" id="{9F152FCA-46BF-4D03-920A-F56E2AD10636}"/>
              </a:ext>
            </a:extLst>
          </p:cNvPr>
          <p:cNvGrpSpPr>
            <a:grpSpLocks/>
          </p:cNvGrpSpPr>
          <p:nvPr/>
        </p:nvGrpSpPr>
        <p:grpSpPr bwMode="auto">
          <a:xfrm>
            <a:off x="2470945" y="2478089"/>
            <a:ext cx="942975" cy="390525"/>
            <a:chOff x="3311" y="2160"/>
            <a:chExt cx="1488" cy="672"/>
          </a:xfrm>
        </p:grpSpPr>
        <p:sp>
          <p:nvSpPr>
            <p:cNvPr id="152680" name="Rectangle 27">
              <a:extLst>
                <a:ext uri="{FF2B5EF4-FFF2-40B4-BE49-F238E27FC236}">
                  <a16:creationId xmlns:a16="http://schemas.microsoft.com/office/drawing/2014/main" id="{B2E75C10-FB74-445C-AA6E-9DC9D4F628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" y="2160"/>
              <a:ext cx="1488" cy="67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E0E0E0"/>
                </a:gs>
                <a:gs pos="100000">
                  <a:srgbClr val="B2B2B2"/>
                </a:gs>
              </a:gsLst>
              <a:lin ang="5400000" scaled="1"/>
            </a:gra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grpSp>
          <p:nvGrpSpPr>
            <p:cNvPr id="152681" name="Group 28">
              <a:extLst>
                <a:ext uri="{FF2B5EF4-FFF2-40B4-BE49-F238E27FC236}">
                  <a16:creationId xmlns:a16="http://schemas.microsoft.com/office/drawing/2014/main" id="{1EFC42F5-BAC6-48CB-BD02-9220B9843A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2160"/>
              <a:ext cx="1488" cy="672"/>
              <a:chOff x="3455" y="1632"/>
              <a:chExt cx="1488" cy="672"/>
            </a:xfrm>
          </p:grpSpPr>
          <p:sp>
            <p:nvSpPr>
              <p:cNvPr id="152682" name="Line 29">
                <a:extLst>
                  <a:ext uri="{FF2B5EF4-FFF2-40B4-BE49-F238E27FC236}">
                    <a16:creationId xmlns:a16="http://schemas.microsoft.com/office/drawing/2014/main" id="{DEFB20E9-1AFB-46C9-AC22-32BCC4A1BB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1632"/>
                <a:ext cx="812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83" name="Line 30">
                <a:extLst>
                  <a:ext uri="{FF2B5EF4-FFF2-40B4-BE49-F238E27FC236}">
                    <a16:creationId xmlns:a16="http://schemas.microsoft.com/office/drawing/2014/main" id="{860C9247-B852-4B2A-BF43-0B672A2717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1632"/>
                <a:ext cx="767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84" name="Line 31">
                <a:extLst>
                  <a:ext uri="{FF2B5EF4-FFF2-40B4-BE49-F238E27FC236}">
                    <a16:creationId xmlns:a16="http://schemas.microsoft.com/office/drawing/2014/main" id="{8263267B-17DC-4369-94C0-F7C59B907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632"/>
                <a:ext cx="496" cy="403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85" name="Line 32">
                <a:extLst>
                  <a:ext uri="{FF2B5EF4-FFF2-40B4-BE49-F238E27FC236}">
                    <a16:creationId xmlns:a16="http://schemas.microsoft.com/office/drawing/2014/main" id="{CB2B896A-6CC1-49AD-A82D-4179335E1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2035"/>
                <a:ext cx="361" cy="269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</p:grpSp>
      </p:grpSp>
      <p:grpSp>
        <p:nvGrpSpPr>
          <p:cNvPr id="152582" name="Group 33">
            <a:extLst>
              <a:ext uri="{FF2B5EF4-FFF2-40B4-BE49-F238E27FC236}">
                <a16:creationId xmlns:a16="http://schemas.microsoft.com/office/drawing/2014/main" id="{F3DAE977-C9CB-406F-A5C8-D36CD26308F5}"/>
              </a:ext>
            </a:extLst>
          </p:cNvPr>
          <p:cNvGrpSpPr>
            <a:grpSpLocks/>
          </p:cNvGrpSpPr>
          <p:nvPr/>
        </p:nvGrpSpPr>
        <p:grpSpPr bwMode="auto">
          <a:xfrm>
            <a:off x="2713831" y="1879601"/>
            <a:ext cx="782638" cy="333375"/>
            <a:chOff x="3311" y="2160"/>
            <a:chExt cx="1488" cy="672"/>
          </a:xfrm>
        </p:grpSpPr>
        <p:sp>
          <p:nvSpPr>
            <p:cNvPr id="152674" name="Rectangle 34">
              <a:extLst>
                <a:ext uri="{FF2B5EF4-FFF2-40B4-BE49-F238E27FC236}">
                  <a16:creationId xmlns:a16="http://schemas.microsoft.com/office/drawing/2014/main" id="{39E344DF-BADB-4F7F-85AD-C23C74CA4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" y="2160"/>
              <a:ext cx="1488" cy="67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E0E0E0"/>
                </a:gs>
                <a:gs pos="100000">
                  <a:srgbClr val="B2B2B2"/>
                </a:gs>
              </a:gsLst>
              <a:lin ang="5400000" scaled="1"/>
            </a:gra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grpSp>
          <p:nvGrpSpPr>
            <p:cNvPr id="152675" name="Group 35">
              <a:extLst>
                <a:ext uri="{FF2B5EF4-FFF2-40B4-BE49-F238E27FC236}">
                  <a16:creationId xmlns:a16="http://schemas.microsoft.com/office/drawing/2014/main" id="{ADD8A3F4-DB16-4B6B-8E34-6F807D97E3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2160"/>
              <a:ext cx="1488" cy="672"/>
              <a:chOff x="3455" y="1632"/>
              <a:chExt cx="1488" cy="672"/>
            </a:xfrm>
          </p:grpSpPr>
          <p:sp>
            <p:nvSpPr>
              <p:cNvPr id="152676" name="Line 36">
                <a:extLst>
                  <a:ext uri="{FF2B5EF4-FFF2-40B4-BE49-F238E27FC236}">
                    <a16:creationId xmlns:a16="http://schemas.microsoft.com/office/drawing/2014/main" id="{60D62803-D7B1-4C43-B663-76787FDE05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1632"/>
                <a:ext cx="812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77" name="Line 37">
                <a:extLst>
                  <a:ext uri="{FF2B5EF4-FFF2-40B4-BE49-F238E27FC236}">
                    <a16:creationId xmlns:a16="http://schemas.microsoft.com/office/drawing/2014/main" id="{278D901B-37AA-45F4-8142-D3F468DBBC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1632"/>
                <a:ext cx="767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78" name="Line 38">
                <a:extLst>
                  <a:ext uri="{FF2B5EF4-FFF2-40B4-BE49-F238E27FC236}">
                    <a16:creationId xmlns:a16="http://schemas.microsoft.com/office/drawing/2014/main" id="{41BD1996-25DA-4E1C-BBFB-EDC9E27DA0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632"/>
                <a:ext cx="496" cy="403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79" name="Line 39">
                <a:extLst>
                  <a:ext uri="{FF2B5EF4-FFF2-40B4-BE49-F238E27FC236}">
                    <a16:creationId xmlns:a16="http://schemas.microsoft.com/office/drawing/2014/main" id="{82AC1C5D-23D0-46BB-86A0-93F63B002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2035"/>
                <a:ext cx="361" cy="269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</p:grpSp>
      </p:grpSp>
      <p:grpSp>
        <p:nvGrpSpPr>
          <p:cNvPr id="152583" name="Group 26">
            <a:extLst>
              <a:ext uri="{FF2B5EF4-FFF2-40B4-BE49-F238E27FC236}">
                <a16:creationId xmlns:a16="http://schemas.microsoft.com/office/drawing/2014/main" id="{30D9A468-99A0-411F-89F5-3B802AD49263}"/>
              </a:ext>
            </a:extLst>
          </p:cNvPr>
          <p:cNvGrpSpPr>
            <a:grpSpLocks/>
          </p:cNvGrpSpPr>
          <p:nvPr/>
        </p:nvGrpSpPr>
        <p:grpSpPr bwMode="auto">
          <a:xfrm>
            <a:off x="2563020" y="3179764"/>
            <a:ext cx="1563687" cy="498475"/>
            <a:chOff x="3311" y="2160"/>
            <a:chExt cx="1488" cy="672"/>
          </a:xfrm>
        </p:grpSpPr>
        <p:sp>
          <p:nvSpPr>
            <p:cNvPr id="152668" name="Rectangle 27">
              <a:extLst>
                <a:ext uri="{FF2B5EF4-FFF2-40B4-BE49-F238E27FC236}">
                  <a16:creationId xmlns:a16="http://schemas.microsoft.com/office/drawing/2014/main" id="{38E5B22A-18ED-4F50-A799-E2F95439D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" y="2160"/>
              <a:ext cx="1488" cy="67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E0E0E0"/>
                </a:gs>
                <a:gs pos="100000">
                  <a:srgbClr val="B2B2B2"/>
                </a:gs>
              </a:gsLst>
              <a:lin ang="5400000" scaled="1"/>
            </a:gra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grpSp>
          <p:nvGrpSpPr>
            <p:cNvPr id="152669" name="Group 28">
              <a:extLst>
                <a:ext uri="{FF2B5EF4-FFF2-40B4-BE49-F238E27FC236}">
                  <a16:creationId xmlns:a16="http://schemas.microsoft.com/office/drawing/2014/main" id="{FA1C493B-7563-40B2-91C5-F0E6C21BB1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2160"/>
              <a:ext cx="1488" cy="672"/>
              <a:chOff x="3455" y="1632"/>
              <a:chExt cx="1488" cy="672"/>
            </a:xfrm>
          </p:grpSpPr>
          <p:sp>
            <p:nvSpPr>
              <p:cNvPr id="152670" name="Line 29">
                <a:extLst>
                  <a:ext uri="{FF2B5EF4-FFF2-40B4-BE49-F238E27FC236}">
                    <a16:creationId xmlns:a16="http://schemas.microsoft.com/office/drawing/2014/main" id="{C55E373F-1E23-40FC-B8A8-735F85D90C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1632"/>
                <a:ext cx="812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71" name="Line 30">
                <a:extLst>
                  <a:ext uri="{FF2B5EF4-FFF2-40B4-BE49-F238E27FC236}">
                    <a16:creationId xmlns:a16="http://schemas.microsoft.com/office/drawing/2014/main" id="{ACDE12E6-126D-49A3-9A2D-506C9DC8E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1632"/>
                <a:ext cx="767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72" name="Line 31">
                <a:extLst>
                  <a:ext uri="{FF2B5EF4-FFF2-40B4-BE49-F238E27FC236}">
                    <a16:creationId xmlns:a16="http://schemas.microsoft.com/office/drawing/2014/main" id="{9E4D6F74-3F39-40D0-9C5C-A4C36546D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632"/>
                <a:ext cx="496" cy="403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73" name="Line 32">
                <a:extLst>
                  <a:ext uri="{FF2B5EF4-FFF2-40B4-BE49-F238E27FC236}">
                    <a16:creationId xmlns:a16="http://schemas.microsoft.com/office/drawing/2014/main" id="{EDCEB4FB-8AE0-41A1-AD49-B7BAD2287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2035"/>
                <a:ext cx="361" cy="269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</p:grpSp>
      </p:grpSp>
      <p:grpSp>
        <p:nvGrpSpPr>
          <p:cNvPr id="152584" name="Group 26">
            <a:extLst>
              <a:ext uri="{FF2B5EF4-FFF2-40B4-BE49-F238E27FC236}">
                <a16:creationId xmlns:a16="http://schemas.microsoft.com/office/drawing/2014/main" id="{2DFD8DB1-A9DE-47D1-91AF-43E847829C60}"/>
              </a:ext>
            </a:extLst>
          </p:cNvPr>
          <p:cNvGrpSpPr>
            <a:grpSpLocks/>
          </p:cNvGrpSpPr>
          <p:nvPr/>
        </p:nvGrpSpPr>
        <p:grpSpPr bwMode="auto">
          <a:xfrm>
            <a:off x="3510757" y="2478089"/>
            <a:ext cx="942975" cy="390525"/>
            <a:chOff x="3311" y="2160"/>
            <a:chExt cx="1488" cy="672"/>
          </a:xfrm>
        </p:grpSpPr>
        <p:sp>
          <p:nvSpPr>
            <p:cNvPr id="152662" name="Rectangle 27">
              <a:extLst>
                <a:ext uri="{FF2B5EF4-FFF2-40B4-BE49-F238E27FC236}">
                  <a16:creationId xmlns:a16="http://schemas.microsoft.com/office/drawing/2014/main" id="{4C9AF0DB-42B0-4CA1-8713-2917BBDFF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" y="2160"/>
              <a:ext cx="1488" cy="67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E0E0E0"/>
                </a:gs>
                <a:gs pos="100000">
                  <a:srgbClr val="B2B2B2"/>
                </a:gs>
              </a:gsLst>
              <a:lin ang="5400000" scaled="1"/>
            </a:gra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grpSp>
          <p:nvGrpSpPr>
            <p:cNvPr id="152663" name="Group 28">
              <a:extLst>
                <a:ext uri="{FF2B5EF4-FFF2-40B4-BE49-F238E27FC236}">
                  <a16:creationId xmlns:a16="http://schemas.microsoft.com/office/drawing/2014/main" id="{5A4008F5-6AFB-4125-A1F9-4EF603D160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2160"/>
              <a:ext cx="1488" cy="672"/>
              <a:chOff x="3455" y="1632"/>
              <a:chExt cx="1488" cy="672"/>
            </a:xfrm>
          </p:grpSpPr>
          <p:sp>
            <p:nvSpPr>
              <p:cNvPr id="152664" name="Line 29">
                <a:extLst>
                  <a:ext uri="{FF2B5EF4-FFF2-40B4-BE49-F238E27FC236}">
                    <a16:creationId xmlns:a16="http://schemas.microsoft.com/office/drawing/2014/main" id="{515E56B9-4E09-4896-9E6A-397F14A705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1632"/>
                <a:ext cx="812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65" name="Line 30">
                <a:extLst>
                  <a:ext uri="{FF2B5EF4-FFF2-40B4-BE49-F238E27FC236}">
                    <a16:creationId xmlns:a16="http://schemas.microsoft.com/office/drawing/2014/main" id="{6C631836-A714-42D1-959C-BE8A161A8A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1632"/>
                <a:ext cx="767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66" name="Line 31">
                <a:extLst>
                  <a:ext uri="{FF2B5EF4-FFF2-40B4-BE49-F238E27FC236}">
                    <a16:creationId xmlns:a16="http://schemas.microsoft.com/office/drawing/2014/main" id="{1CAE27C7-6486-4D66-B9FB-2F47AC3F6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632"/>
                <a:ext cx="496" cy="403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67" name="Line 32">
                <a:extLst>
                  <a:ext uri="{FF2B5EF4-FFF2-40B4-BE49-F238E27FC236}">
                    <a16:creationId xmlns:a16="http://schemas.microsoft.com/office/drawing/2014/main" id="{5C2BB70E-4DB8-4BE4-AF6A-A5F05373EC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2035"/>
                <a:ext cx="361" cy="269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</p:grpSp>
      </p:grpSp>
      <p:grpSp>
        <p:nvGrpSpPr>
          <p:cNvPr id="152585" name="Group 33">
            <a:extLst>
              <a:ext uri="{FF2B5EF4-FFF2-40B4-BE49-F238E27FC236}">
                <a16:creationId xmlns:a16="http://schemas.microsoft.com/office/drawing/2014/main" id="{37425D1C-66B7-447A-996B-06C069485B54}"/>
              </a:ext>
            </a:extLst>
          </p:cNvPr>
          <p:cNvGrpSpPr>
            <a:grpSpLocks/>
          </p:cNvGrpSpPr>
          <p:nvPr/>
        </p:nvGrpSpPr>
        <p:grpSpPr bwMode="auto">
          <a:xfrm>
            <a:off x="3669507" y="1879601"/>
            <a:ext cx="784225" cy="333375"/>
            <a:chOff x="3311" y="2160"/>
            <a:chExt cx="1488" cy="672"/>
          </a:xfrm>
        </p:grpSpPr>
        <p:sp>
          <p:nvSpPr>
            <p:cNvPr id="152656" name="Rectangle 34">
              <a:extLst>
                <a:ext uri="{FF2B5EF4-FFF2-40B4-BE49-F238E27FC236}">
                  <a16:creationId xmlns:a16="http://schemas.microsoft.com/office/drawing/2014/main" id="{B99EF544-01E9-4B95-BBE4-D931ABE7D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1" y="2160"/>
              <a:ext cx="1488" cy="672"/>
            </a:xfrm>
            <a:prstGeom prst="rect">
              <a:avLst/>
            </a:prstGeom>
            <a:gradFill rotWithShape="1">
              <a:gsLst>
                <a:gs pos="0">
                  <a:srgbClr val="B2B2B2"/>
                </a:gs>
                <a:gs pos="50000">
                  <a:srgbClr val="E0E0E0"/>
                </a:gs>
                <a:gs pos="100000">
                  <a:srgbClr val="B2B2B2"/>
                </a:gs>
              </a:gsLst>
              <a:lin ang="5400000" scaled="1"/>
            </a:gradFill>
            <a:ln w="12700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grpSp>
          <p:nvGrpSpPr>
            <p:cNvPr id="152657" name="Group 35">
              <a:extLst>
                <a:ext uri="{FF2B5EF4-FFF2-40B4-BE49-F238E27FC236}">
                  <a16:creationId xmlns:a16="http://schemas.microsoft.com/office/drawing/2014/main" id="{51B7069D-1324-4140-968D-3FCB1AA228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11" y="2160"/>
              <a:ext cx="1488" cy="672"/>
              <a:chOff x="3455" y="1632"/>
              <a:chExt cx="1488" cy="672"/>
            </a:xfrm>
          </p:grpSpPr>
          <p:sp>
            <p:nvSpPr>
              <p:cNvPr id="152658" name="Line 36">
                <a:extLst>
                  <a:ext uri="{FF2B5EF4-FFF2-40B4-BE49-F238E27FC236}">
                    <a16:creationId xmlns:a16="http://schemas.microsoft.com/office/drawing/2014/main" id="{3B7C6A7B-C4B0-4272-BF91-978918DB4C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1632"/>
                <a:ext cx="812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59" name="Line 37">
                <a:extLst>
                  <a:ext uri="{FF2B5EF4-FFF2-40B4-BE49-F238E27FC236}">
                    <a16:creationId xmlns:a16="http://schemas.microsoft.com/office/drawing/2014/main" id="{F14544A0-0909-429E-B74E-7A353D24DF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1632"/>
                <a:ext cx="767" cy="672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60" name="Line 38">
                <a:extLst>
                  <a:ext uri="{FF2B5EF4-FFF2-40B4-BE49-F238E27FC236}">
                    <a16:creationId xmlns:a16="http://schemas.microsoft.com/office/drawing/2014/main" id="{12959878-8EE6-4E17-A228-B36204DC9F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47" y="1632"/>
                <a:ext cx="496" cy="403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  <p:sp>
            <p:nvSpPr>
              <p:cNvPr id="152661" name="Line 39">
                <a:extLst>
                  <a:ext uri="{FF2B5EF4-FFF2-40B4-BE49-F238E27FC236}">
                    <a16:creationId xmlns:a16="http://schemas.microsoft.com/office/drawing/2014/main" id="{E0A32CF1-E711-4153-A86E-59D9B0152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55" y="2035"/>
                <a:ext cx="361" cy="269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90000" tIns="46800" rIns="90000" bIns="46800" anchor="ctr"/>
              <a:lstStyle/>
              <a:p>
                <a:endParaRPr lang="ru-RU"/>
              </a:p>
            </p:txBody>
          </p:sp>
        </p:grpSp>
      </p:grp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id="{BFFEBDBF-E3EB-449A-9351-B46A68E7FD0D}"/>
              </a:ext>
            </a:extLst>
          </p:cNvPr>
          <p:cNvSpPr/>
          <p:nvPr/>
        </p:nvSpPr>
        <p:spPr>
          <a:xfrm>
            <a:off x="5818981" y="1790701"/>
            <a:ext cx="1201738" cy="39211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98" tIns="45199" rIns="90398" bIns="45199"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srgbClr val="FF0000"/>
                </a:solidFill>
                <a:latin typeface="Proxima Nova"/>
                <a:cs typeface="Times New Roman" panose="02020603050405020304" pitchFamily="18" charset="0"/>
              </a:rPr>
              <a:t>Стадион</a:t>
            </a: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DC5E6351-237A-4024-A3A3-473982044A03}"/>
              </a:ext>
            </a:extLst>
          </p:cNvPr>
          <p:cNvSpPr/>
          <p:nvPr/>
        </p:nvSpPr>
        <p:spPr>
          <a:xfrm>
            <a:off x="5782470" y="2220913"/>
            <a:ext cx="1385887" cy="355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98" tIns="45199" rIns="90398" bIns="45199" anchor="ctr"/>
          <a:lstStyle/>
          <a:p>
            <a:pPr algn="ctr">
              <a:lnSpc>
                <a:spcPts val="1186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Proxima Nova"/>
                <a:cs typeface="Times New Roman" panose="02020603050405020304" pitchFamily="18" charset="0"/>
              </a:rPr>
              <a:t>Безопасный район</a:t>
            </a:r>
          </a:p>
        </p:txBody>
      </p:sp>
      <p:grpSp>
        <p:nvGrpSpPr>
          <p:cNvPr id="14" name="Группа 8">
            <a:extLst>
              <a:ext uri="{FF2B5EF4-FFF2-40B4-BE49-F238E27FC236}">
                <a16:creationId xmlns:a16="http://schemas.microsoft.com/office/drawing/2014/main" id="{A5BB9B2A-0194-46C7-8E73-B1CB61F32886}"/>
              </a:ext>
            </a:extLst>
          </p:cNvPr>
          <p:cNvGrpSpPr>
            <a:grpSpLocks/>
          </p:cNvGrpSpPr>
          <p:nvPr/>
        </p:nvGrpSpPr>
        <p:grpSpPr bwMode="auto">
          <a:xfrm>
            <a:off x="2855119" y="2090739"/>
            <a:ext cx="2817812" cy="1717675"/>
            <a:chOff x="1849438" y="2084388"/>
            <a:chExt cx="2633662" cy="1724025"/>
          </a:xfrm>
        </p:grpSpPr>
        <p:grpSp>
          <p:nvGrpSpPr>
            <p:cNvPr id="152639" name="Группа 7">
              <a:extLst>
                <a:ext uri="{FF2B5EF4-FFF2-40B4-BE49-F238E27FC236}">
                  <a16:creationId xmlns:a16="http://schemas.microsoft.com/office/drawing/2014/main" id="{0C1B1E76-4B6C-45C8-9680-625D277082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49438" y="2084388"/>
              <a:ext cx="2633662" cy="1724025"/>
              <a:chOff x="1849438" y="2084388"/>
              <a:chExt cx="2633662" cy="1724025"/>
            </a:xfrm>
          </p:grpSpPr>
          <p:grpSp>
            <p:nvGrpSpPr>
              <p:cNvPr id="152642" name="Группа 6">
                <a:extLst>
                  <a:ext uri="{FF2B5EF4-FFF2-40B4-BE49-F238E27FC236}">
                    <a16:creationId xmlns:a16="http://schemas.microsoft.com/office/drawing/2014/main" id="{8B096B35-8DB0-40B3-BB30-54B45E9C2C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311400" y="2286000"/>
                <a:ext cx="2171700" cy="1522413"/>
                <a:chOff x="2311400" y="2286000"/>
                <a:chExt cx="2171700" cy="1522413"/>
              </a:xfrm>
            </p:grpSpPr>
            <p:grpSp>
              <p:nvGrpSpPr>
                <p:cNvPr id="152652" name="Группа 3">
                  <a:extLst>
                    <a:ext uri="{FF2B5EF4-FFF2-40B4-BE49-F238E27FC236}">
                      <a16:creationId xmlns:a16="http://schemas.microsoft.com/office/drawing/2014/main" id="{F269ED7D-31E1-4306-A218-B9EAD30509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11400" y="2286000"/>
                  <a:ext cx="2081213" cy="1522413"/>
                  <a:chOff x="2311400" y="2286000"/>
                  <a:chExt cx="2081213" cy="1522413"/>
                </a:xfrm>
              </p:grpSpPr>
              <p:sp>
                <p:nvSpPr>
                  <p:cNvPr id="127" name="Полилиния 126">
                    <a:extLst>
                      <a:ext uri="{FF2B5EF4-FFF2-40B4-BE49-F238E27FC236}">
                        <a16:creationId xmlns:a16="http://schemas.microsoft.com/office/drawing/2014/main" id="{3EFBF495-C6DD-4A98-BC59-C35569BA0290}"/>
                      </a:ext>
                    </a:extLst>
                  </p:cNvPr>
                  <p:cNvSpPr/>
                  <p:nvPr/>
                </p:nvSpPr>
                <p:spPr>
                  <a:xfrm>
                    <a:off x="2310885" y="3551880"/>
                    <a:ext cx="1032692" cy="256533"/>
                  </a:xfrm>
                  <a:custGeom>
                    <a:avLst/>
                    <a:gdLst>
                      <a:gd name="connsiteX0" fmla="*/ 2233 w 1032189"/>
                      <a:gd name="connsiteY0" fmla="*/ 130628 h 257122"/>
                      <a:gd name="connsiteX1" fmla="*/ 22330 w 1032189"/>
                      <a:gd name="connsiteY1" fmla="*/ 236136 h 257122"/>
                      <a:gd name="connsiteX2" fmla="*/ 163007 w 1032189"/>
                      <a:gd name="connsiteY2" fmla="*/ 256233 h 257122"/>
                      <a:gd name="connsiteX3" fmla="*/ 469482 w 1032189"/>
                      <a:gd name="connsiteY3" fmla="*/ 221063 h 257122"/>
                      <a:gd name="connsiteX4" fmla="*/ 635279 w 1032189"/>
                      <a:gd name="connsiteY4" fmla="*/ 190918 h 257122"/>
                      <a:gd name="connsiteX5" fmla="*/ 796053 w 1032189"/>
                      <a:gd name="connsiteY5" fmla="*/ 135652 h 257122"/>
                      <a:gd name="connsiteX6" fmla="*/ 1032189 w 1032189"/>
                      <a:gd name="connsiteY6" fmla="*/ 0 h 2571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032189" h="257122">
                        <a:moveTo>
                          <a:pt x="2233" y="130628"/>
                        </a:moveTo>
                        <a:cubicBezTo>
                          <a:pt x="-1117" y="172915"/>
                          <a:pt x="-4466" y="215202"/>
                          <a:pt x="22330" y="236136"/>
                        </a:cubicBezTo>
                        <a:cubicBezTo>
                          <a:pt x="49126" y="257070"/>
                          <a:pt x="88482" y="258745"/>
                          <a:pt x="163007" y="256233"/>
                        </a:cubicBezTo>
                        <a:cubicBezTo>
                          <a:pt x="237532" y="253721"/>
                          <a:pt x="390770" y="231949"/>
                          <a:pt x="469482" y="221063"/>
                        </a:cubicBezTo>
                        <a:cubicBezTo>
                          <a:pt x="548194" y="210177"/>
                          <a:pt x="580851" y="205153"/>
                          <a:pt x="635279" y="190918"/>
                        </a:cubicBezTo>
                        <a:cubicBezTo>
                          <a:pt x="689708" y="176683"/>
                          <a:pt x="729901" y="167472"/>
                          <a:pt x="796053" y="135652"/>
                        </a:cubicBezTo>
                        <a:cubicBezTo>
                          <a:pt x="862205" y="103832"/>
                          <a:pt x="947197" y="51916"/>
                          <a:pt x="1032189" y="0"/>
                        </a:cubicBezTo>
                      </a:path>
                    </a:pathLst>
                  </a:custGeom>
                  <a:noFill/>
                  <a:ln>
                    <a:solidFill>
                      <a:srgbClr val="9933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ru-RU">
                      <a:solidFill>
                        <a:srgbClr val="FFFFFF"/>
                      </a:solidFill>
                    </a:endParaRPr>
                  </a:p>
                </p:txBody>
              </p:sp>
              <p:sp>
                <p:nvSpPr>
                  <p:cNvPr id="128" name="Полилиния 127">
                    <a:extLst>
                      <a:ext uri="{FF2B5EF4-FFF2-40B4-BE49-F238E27FC236}">
                        <a16:creationId xmlns:a16="http://schemas.microsoft.com/office/drawing/2014/main" id="{EBC89225-CF64-4AB9-B00C-1CA6349224E2}"/>
                      </a:ext>
                    </a:extLst>
                  </p:cNvPr>
                  <p:cNvSpPr/>
                  <p:nvPr/>
                </p:nvSpPr>
                <p:spPr>
                  <a:xfrm rot="506496">
                    <a:off x="3475632" y="2286746"/>
                    <a:ext cx="916960" cy="1300189"/>
                  </a:xfrm>
                  <a:custGeom>
                    <a:avLst/>
                    <a:gdLst>
                      <a:gd name="connsiteX0" fmla="*/ 0 w 276330"/>
                      <a:gd name="connsiteY0" fmla="*/ 401934 h 401934"/>
                      <a:gd name="connsiteX1" fmla="*/ 276330 w 276330"/>
                      <a:gd name="connsiteY1" fmla="*/ 0 h 401934"/>
                      <a:gd name="connsiteX2" fmla="*/ 276330 w 276330"/>
                      <a:gd name="connsiteY2" fmla="*/ 0 h 4019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76330" h="401934">
                        <a:moveTo>
                          <a:pt x="0" y="401934"/>
                        </a:moveTo>
                        <a:lnTo>
                          <a:pt x="276330" y="0"/>
                        </a:lnTo>
                        <a:lnTo>
                          <a:pt x="276330" y="0"/>
                        </a:lnTo>
                      </a:path>
                    </a:pathLst>
                  </a:custGeom>
                  <a:noFill/>
                  <a:ln>
                    <a:solidFill>
                      <a:srgbClr val="993300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eaLnBrk="1" hangingPunct="1">
                      <a:defRPr/>
                    </a:pPr>
                    <a:endParaRPr lang="ru-RU">
                      <a:solidFill>
                        <a:srgbClr val="FFFFFF"/>
                      </a:solidFill>
                    </a:endParaRPr>
                  </a:p>
                </p:txBody>
              </p:sp>
            </p:grpSp>
            <p:cxnSp>
              <p:nvCxnSpPr>
                <p:cNvPr id="130" name="Прямая со стрелкой 129">
                  <a:extLst>
                    <a:ext uri="{FF2B5EF4-FFF2-40B4-BE49-F238E27FC236}">
                      <a16:creationId xmlns:a16="http://schemas.microsoft.com/office/drawing/2014/main" id="{68398AD0-AA06-42CA-B345-8D73CE24633E}"/>
                    </a:ext>
                  </a:extLst>
                </p:cNvPr>
                <p:cNvCxnSpPr/>
                <p:nvPr/>
              </p:nvCxnSpPr>
              <p:spPr>
                <a:xfrm flipV="1">
                  <a:off x="4373302" y="2347294"/>
                  <a:ext cx="109798" cy="127469"/>
                </a:xfrm>
                <a:prstGeom prst="straightConnector1">
                  <a:avLst/>
                </a:prstGeom>
                <a:ln w="28575">
                  <a:solidFill>
                    <a:srgbClr val="9933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643" name="Группа 4">
                <a:extLst>
                  <a:ext uri="{FF2B5EF4-FFF2-40B4-BE49-F238E27FC236}">
                    <a16:creationId xmlns:a16="http://schemas.microsoft.com/office/drawing/2014/main" id="{CDDC8264-1793-4BA2-BD21-B8B0DBBE3C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9438" y="2165350"/>
                <a:ext cx="2586037" cy="841375"/>
                <a:chOff x="1849438" y="2165350"/>
                <a:chExt cx="2586037" cy="841375"/>
              </a:xfrm>
            </p:grpSpPr>
            <p:sp>
              <p:nvSpPr>
                <p:cNvPr id="117" name="Полилиния 116">
                  <a:extLst>
                    <a:ext uri="{FF2B5EF4-FFF2-40B4-BE49-F238E27FC236}">
                      <a16:creationId xmlns:a16="http://schemas.microsoft.com/office/drawing/2014/main" id="{AE9D8E2A-BE03-4A0D-B7BE-EC1C3F5AAEF1}"/>
                    </a:ext>
                  </a:extLst>
                </p:cNvPr>
                <p:cNvSpPr/>
                <p:nvPr/>
              </p:nvSpPr>
              <p:spPr>
                <a:xfrm rot="506496">
                  <a:off x="3650715" y="2172023"/>
                  <a:ext cx="679559" cy="634161"/>
                </a:xfrm>
                <a:custGeom>
                  <a:avLst/>
                  <a:gdLst>
                    <a:gd name="connsiteX0" fmla="*/ 0 w 276330"/>
                    <a:gd name="connsiteY0" fmla="*/ 401934 h 401934"/>
                    <a:gd name="connsiteX1" fmla="*/ 276330 w 276330"/>
                    <a:gd name="connsiteY1" fmla="*/ 0 h 401934"/>
                    <a:gd name="connsiteX2" fmla="*/ 276330 w 276330"/>
                    <a:gd name="connsiteY2" fmla="*/ 0 h 4019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76330" h="401934">
                      <a:moveTo>
                        <a:pt x="0" y="401934"/>
                      </a:moveTo>
                      <a:lnTo>
                        <a:pt x="276330" y="0"/>
                      </a:lnTo>
                      <a:lnTo>
                        <a:pt x="276330" y="0"/>
                      </a:lnTo>
                    </a:path>
                  </a:pathLst>
                </a:custGeom>
                <a:noFill/>
                <a:ln>
                  <a:solidFill>
                    <a:srgbClr val="9933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5" name="Полилиния 124">
                  <a:extLst>
                    <a:ext uri="{FF2B5EF4-FFF2-40B4-BE49-F238E27FC236}">
                      <a16:creationId xmlns:a16="http://schemas.microsoft.com/office/drawing/2014/main" id="{C94BD63A-E67E-4DF0-A17B-2E4DBB8FC565}"/>
                    </a:ext>
                  </a:extLst>
                </p:cNvPr>
                <p:cNvSpPr/>
                <p:nvPr/>
              </p:nvSpPr>
              <p:spPr>
                <a:xfrm>
                  <a:off x="1849438" y="2881072"/>
                  <a:ext cx="810129" cy="122689"/>
                </a:xfrm>
                <a:custGeom>
                  <a:avLst/>
                  <a:gdLst>
                    <a:gd name="connsiteX0" fmla="*/ 0 w 808893"/>
                    <a:gd name="connsiteY0" fmla="*/ 0 h 121139"/>
                    <a:gd name="connsiteX1" fmla="*/ 35170 w 808893"/>
                    <a:gd name="connsiteY1" fmla="*/ 105508 h 121139"/>
                    <a:gd name="connsiteX2" fmla="*/ 205992 w 808893"/>
                    <a:gd name="connsiteY2" fmla="*/ 120581 h 121139"/>
                    <a:gd name="connsiteX3" fmla="*/ 462225 w 808893"/>
                    <a:gd name="connsiteY3" fmla="*/ 115557 h 121139"/>
                    <a:gd name="connsiteX4" fmla="*/ 808893 w 808893"/>
                    <a:gd name="connsiteY4" fmla="*/ 110532 h 121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893" h="121139">
                      <a:moveTo>
                        <a:pt x="0" y="0"/>
                      </a:moveTo>
                      <a:cubicBezTo>
                        <a:pt x="419" y="42705"/>
                        <a:pt x="838" y="85411"/>
                        <a:pt x="35170" y="105508"/>
                      </a:cubicBezTo>
                      <a:cubicBezTo>
                        <a:pt x="69502" y="125605"/>
                        <a:pt x="205992" y="120581"/>
                        <a:pt x="205992" y="120581"/>
                      </a:cubicBezTo>
                      <a:lnTo>
                        <a:pt x="462225" y="115557"/>
                      </a:lnTo>
                      <a:lnTo>
                        <a:pt x="808893" y="110532"/>
                      </a:lnTo>
                    </a:path>
                  </a:pathLst>
                </a:custGeom>
                <a:noFill/>
                <a:ln>
                  <a:solidFill>
                    <a:srgbClr val="9933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6" name="Полилиния 125">
                  <a:extLst>
                    <a:ext uri="{FF2B5EF4-FFF2-40B4-BE49-F238E27FC236}">
                      <a16:creationId xmlns:a16="http://schemas.microsoft.com/office/drawing/2014/main" id="{58144324-01A3-4734-8E6A-C96A94444B0A}"/>
                    </a:ext>
                  </a:extLst>
                </p:cNvPr>
                <p:cNvSpPr/>
                <p:nvPr/>
              </p:nvSpPr>
              <p:spPr>
                <a:xfrm>
                  <a:off x="2800524" y="2787063"/>
                  <a:ext cx="762649" cy="219885"/>
                </a:xfrm>
                <a:custGeom>
                  <a:avLst/>
                  <a:gdLst>
                    <a:gd name="connsiteX0" fmla="*/ 2233 w 1032189"/>
                    <a:gd name="connsiteY0" fmla="*/ 130628 h 257122"/>
                    <a:gd name="connsiteX1" fmla="*/ 22330 w 1032189"/>
                    <a:gd name="connsiteY1" fmla="*/ 236136 h 257122"/>
                    <a:gd name="connsiteX2" fmla="*/ 163007 w 1032189"/>
                    <a:gd name="connsiteY2" fmla="*/ 256233 h 257122"/>
                    <a:gd name="connsiteX3" fmla="*/ 469482 w 1032189"/>
                    <a:gd name="connsiteY3" fmla="*/ 221063 h 257122"/>
                    <a:gd name="connsiteX4" fmla="*/ 635279 w 1032189"/>
                    <a:gd name="connsiteY4" fmla="*/ 190918 h 257122"/>
                    <a:gd name="connsiteX5" fmla="*/ 796053 w 1032189"/>
                    <a:gd name="connsiteY5" fmla="*/ 135652 h 257122"/>
                    <a:gd name="connsiteX6" fmla="*/ 1032189 w 1032189"/>
                    <a:gd name="connsiteY6" fmla="*/ 0 h 257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2189" h="257122">
                      <a:moveTo>
                        <a:pt x="2233" y="130628"/>
                      </a:moveTo>
                      <a:cubicBezTo>
                        <a:pt x="-1117" y="172915"/>
                        <a:pt x="-4466" y="215202"/>
                        <a:pt x="22330" y="236136"/>
                      </a:cubicBezTo>
                      <a:cubicBezTo>
                        <a:pt x="49126" y="257070"/>
                        <a:pt x="88482" y="258745"/>
                        <a:pt x="163007" y="256233"/>
                      </a:cubicBezTo>
                      <a:cubicBezTo>
                        <a:pt x="237532" y="253721"/>
                        <a:pt x="390770" y="231949"/>
                        <a:pt x="469482" y="221063"/>
                      </a:cubicBezTo>
                      <a:cubicBezTo>
                        <a:pt x="548194" y="210177"/>
                        <a:pt x="580851" y="205153"/>
                        <a:pt x="635279" y="190918"/>
                      </a:cubicBezTo>
                      <a:cubicBezTo>
                        <a:pt x="689708" y="176683"/>
                        <a:pt x="729901" y="167472"/>
                        <a:pt x="796053" y="135652"/>
                      </a:cubicBezTo>
                      <a:cubicBezTo>
                        <a:pt x="862205" y="103832"/>
                        <a:pt x="947197" y="51916"/>
                        <a:pt x="1032189" y="0"/>
                      </a:cubicBezTo>
                    </a:path>
                  </a:pathLst>
                </a:custGeom>
                <a:noFill/>
                <a:ln>
                  <a:solidFill>
                    <a:srgbClr val="9933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34" name="Прямая со стрелкой 133">
                  <a:extLst>
                    <a:ext uri="{FF2B5EF4-FFF2-40B4-BE49-F238E27FC236}">
                      <a16:creationId xmlns:a16="http://schemas.microsoft.com/office/drawing/2014/main" id="{90AC14D0-154D-40E1-8741-EAC1B8A13D56}"/>
                    </a:ext>
                  </a:extLst>
                </p:cNvPr>
                <p:cNvCxnSpPr/>
                <p:nvPr/>
              </p:nvCxnSpPr>
              <p:spPr>
                <a:xfrm flipV="1">
                  <a:off x="4312469" y="2165649"/>
                  <a:ext cx="123151" cy="105162"/>
                </a:xfrm>
                <a:prstGeom prst="straightConnector1">
                  <a:avLst/>
                </a:prstGeom>
                <a:ln w="28575">
                  <a:solidFill>
                    <a:srgbClr val="9933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644" name="Группа 5">
                <a:extLst>
                  <a:ext uri="{FF2B5EF4-FFF2-40B4-BE49-F238E27FC236}">
                    <a16:creationId xmlns:a16="http://schemas.microsoft.com/office/drawing/2014/main" id="{47163159-672A-405D-999F-C3A47E4AC1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89138" y="2084388"/>
                <a:ext cx="2384425" cy="311150"/>
                <a:chOff x="1989138" y="2084388"/>
                <a:chExt cx="2384425" cy="311150"/>
              </a:xfrm>
            </p:grpSpPr>
            <p:sp>
              <p:nvSpPr>
                <p:cNvPr id="123" name="Полилиния 122">
                  <a:extLst>
                    <a:ext uri="{FF2B5EF4-FFF2-40B4-BE49-F238E27FC236}">
                      <a16:creationId xmlns:a16="http://schemas.microsoft.com/office/drawing/2014/main" id="{9EA58797-3D74-4D55-AD7A-37052B60A298}"/>
                    </a:ext>
                  </a:extLst>
                </p:cNvPr>
                <p:cNvSpPr/>
                <p:nvPr/>
              </p:nvSpPr>
              <p:spPr>
                <a:xfrm>
                  <a:off x="2908838" y="2143342"/>
                  <a:ext cx="1307186" cy="221479"/>
                </a:xfrm>
                <a:custGeom>
                  <a:avLst/>
                  <a:gdLst>
                    <a:gd name="connsiteX0" fmla="*/ 2233 w 1032189"/>
                    <a:gd name="connsiteY0" fmla="*/ 130628 h 257122"/>
                    <a:gd name="connsiteX1" fmla="*/ 22330 w 1032189"/>
                    <a:gd name="connsiteY1" fmla="*/ 236136 h 257122"/>
                    <a:gd name="connsiteX2" fmla="*/ 163007 w 1032189"/>
                    <a:gd name="connsiteY2" fmla="*/ 256233 h 257122"/>
                    <a:gd name="connsiteX3" fmla="*/ 469482 w 1032189"/>
                    <a:gd name="connsiteY3" fmla="*/ 221063 h 257122"/>
                    <a:gd name="connsiteX4" fmla="*/ 635279 w 1032189"/>
                    <a:gd name="connsiteY4" fmla="*/ 190918 h 257122"/>
                    <a:gd name="connsiteX5" fmla="*/ 796053 w 1032189"/>
                    <a:gd name="connsiteY5" fmla="*/ 135652 h 257122"/>
                    <a:gd name="connsiteX6" fmla="*/ 1032189 w 1032189"/>
                    <a:gd name="connsiteY6" fmla="*/ 0 h 257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032189" h="257122">
                      <a:moveTo>
                        <a:pt x="2233" y="130628"/>
                      </a:moveTo>
                      <a:cubicBezTo>
                        <a:pt x="-1117" y="172915"/>
                        <a:pt x="-4466" y="215202"/>
                        <a:pt x="22330" y="236136"/>
                      </a:cubicBezTo>
                      <a:cubicBezTo>
                        <a:pt x="49126" y="257070"/>
                        <a:pt x="88482" y="258745"/>
                        <a:pt x="163007" y="256233"/>
                      </a:cubicBezTo>
                      <a:cubicBezTo>
                        <a:pt x="237532" y="253721"/>
                        <a:pt x="390770" y="231949"/>
                        <a:pt x="469482" y="221063"/>
                      </a:cubicBezTo>
                      <a:cubicBezTo>
                        <a:pt x="548194" y="210177"/>
                        <a:pt x="580851" y="205153"/>
                        <a:pt x="635279" y="190918"/>
                      </a:cubicBezTo>
                      <a:cubicBezTo>
                        <a:pt x="689708" y="176683"/>
                        <a:pt x="729901" y="167472"/>
                        <a:pt x="796053" y="135652"/>
                      </a:cubicBezTo>
                      <a:cubicBezTo>
                        <a:pt x="862205" y="103832"/>
                        <a:pt x="947197" y="51916"/>
                        <a:pt x="1032189" y="0"/>
                      </a:cubicBezTo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24" name="Полилиния 123">
                  <a:extLst>
                    <a:ext uri="{FF2B5EF4-FFF2-40B4-BE49-F238E27FC236}">
                      <a16:creationId xmlns:a16="http://schemas.microsoft.com/office/drawing/2014/main" id="{8BFC8755-865B-49D0-9681-A449F1670D64}"/>
                    </a:ext>
                  </a:extLst>
                </p:cNvPr>
                <p:cNvSpPr/>
                <p:nvPr/>
              </p:nvSpPr>
              <p:spPr>
                <a:xfrm>
                  <a:off x="1988911" y="2243725"/>
                  <a:ext cx="712202" cy="151370"/>
                </a:xfrm>
                <a:custGeom>
                  <a:avLst/>
                  <a:gdLst>
                    <a:gd name="connsiteX0" fmla="*/ 0 w 808893"/>
                    <a:gd name="connsiteY0" fmla="*/ 0 h 121139"/>
                    <a:gd name="connsiteX1" fmla="*/ 35170 w 808893"/>
                    <a:gd name="connsiteY1" fmla="*/ 105508 h 121139"/>
                    <a:gd name="connsiteX2" fmla="*/ 205992 w 808893"/>
                    <a:gd name="connsiteY2" fmla="*/ 120581 h 121139"/>
                    <a:gd name="connsiteX3" fmla="*/ 462225 w 808893"/>
                    <a:gd name="connsiteY3" fmla="*/ 115557 h 121139"/>
                    <a:gd name="connsiteX4" fmla="*/ 808893 w 808893"/>
                    <a:gd name="connsiteY4" fmla="*/ 110532 h 121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8893" h="121139">
                      <a:moveTo>
                        <a:pt x="0" y="0"/>
                      </a:moveTo>
                      <a:cubicBezTo>
                        <a:pt x="419" y="42705"/>
                        <a:pt x="838" y="85411"/>
                        <a:pt x="35170" y="105508"/>
                      </a:cubicBezTo>
                      <a:cubicBezTo>
                        <a:pt x="69502" y="125605"/>
                        <a:pt x="205992" y="120581"/>
                        <a:pt x="205992" y="120581"/>
                      </a:cubicBezTo>
                      <a:lnTo>
                        <a:pt x="462225" y="115557"/>
                      </a:lnTo>
                      <a:lnTo>
                        <a:pt x="808893" y="110532"/>
                      </a:lnTo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ru-RU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135" name="Прямая со стрелкой 134">
                  <a:extLst>
                    <a:ext uri="{FF2B5EF4-FFF2-40B4-BE49-F238E27FC236}">
                      <a16:creationId xmlns:a16="http://schemas.microsoft.com/office/drawing/2014/main" id="{1D46A2C4-DF2F-4328-90F5-F4A9D78111A0}"/>
                    </a:ext>
                  </a:extLst>
                </p:cNvPr>
                <p:cNvCxnSpPr/>
                <p:nvPr/>
              </p:nvCxnSpPr>
              <p:spPr>
                <a:xfrm flipV="1">
                  <a:off x="4216024" y="2084388"/>
                  <a:ext cx="157278" cy="52581"/>
                </a:xfrm>
                <a:prstGeom prst="straightConnector1">
                  <a:avLst/>
                </a:prstGeom>
                <a:ln w="28575">
                  <a:solidFill>
                    <a:srgbClr val="9933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7" name="Прямая со стрелкой 136">
              <a:extLst>
                <a:ext uri="{FF2B5EF4-FFF2-40B4-BE49-F238E27FC236}">
                  <a16:creationId xmlns:a16="http://schemas.microsoft.com/office/drawing/2014/main" id="{D1FC09A1-A03B-4FBD-93CE-372A584CEA41}"/>
                </a:ext>
              </a:extLst>
            </p:cNvPr>
            <p:cNvCxnSpPr/>
            <p:nvPr/>
          </p:nvCxnSpPr>
          <p:spPr>
            <a:xfrm flipV="1">
              <a:off x="2652148" y="2383941"/>
              <a:ext cx="120185" cy="3187"/>
            </a:xfrm>
            <a:prstGeom prst="straightConnector1">
              <a:avLst/>
            </a:prstGeom>
            <a:ln w="19050">
              <a:solidFill>
                <a:srgbClr val="99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 стрелкой 141">
              <a:extLst>
                <a:ext uri="{FF2B5EF4-FFF2-40B4-BE49-F238E27FC236}">
                  <a16:creationId xmlns:a16="http://schemas.microsoft.com/office/drawing/2014/main" id="{34CA2D6A-22FB-4C70-A15B-5161F2F8C830}"/>
                </a:ext>
              </a:extLst>
            </p:cNvPr>
            <p:cNvCxnSpPr/>
            <p:nvPr/>
          </p:nvCxnSpPr>
          <p:spPr>
            <a:xfrm flipV="1">
              <a:off x="2576477" y="2995795"/>
              <a:ext cx="112765" cy="6373"/>
            </a:xfrm>
            <a:prstGeom prst="straightConnector1">
              <a:avLst/>
            </a:prstGeom>
            <a:ln w="19050">
              <a:solidFill>
                <a:srgbClr val="99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6" name="Трапеция 165">
            <a:extLst>
              <a:ext uri="{FF2B5EF4-FFF2-40B4-BE49-F238E27FC236}">
                <a16:creationId xmlns:a16="http://schemas.microsoft.com/office/drawing/2014/main" id="{9ABD6066-BCDE-4E9F-887C-0FD9D66E8723}"/>
              </a:ext>
            </a:extLst>
          </p:cNvPr>
          <p:cNvSpPr/>
          <p:nvPr/>
        </p:nvSpPr>
        <p:spPr>
          <a:xfrm>
            <a:off x="1343820" y="2214563"/>
            <a:ext cx="377825" cy="463550"/>
          </a:xfrm>
          <a:prstGeom prst="trapezoid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98" tIns="45199" rIns="90398" bIns="45199"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68" name="Полилиния 167">
            <a:extLst>
              <a:ext uri="{FF2B5EF4-FFF2-40B4-BE49-F238E27FC236}">
                <a16:creationId xmlns:a16="http://schemas.microsoft.com/office/drawing/2014/main" id="{2FD6F14A-22F4-46CC-943D-1C69D089DD1B}"/>
              </a:ext>
            </a:extLst>
          </p:cNvPr>
          <p:cNvSpPr/>
          <p:nvPr/>
        </p:nvSpPr>
        <p:spPr bwMode="auto">
          <a:xfrm>
            <a:off x="1345406" y="2049463"/>
            <a:ext cx="573088" cy="1044575"/>
          </a:xfrm>
          <a:custGeom>
            <a:avLst/>
            <a:gdLst>
              <a:gd name="connsiteX0" fmla="*/ 45155 w 606895"/>
              <a:gd name="connsiteY0" fmla="*/ 4267 h 1140535"/>
              <a:gd name="connsiteX1" fmla="*/ 372533 w 606895"/>
              <a:gd name="connsiteY1" fmla="*/ 26845 h 1140535"/>
              <a:gd name="connsiteX2" fmla="*/ 575733 w 606895"/>
              <a:gd name="connsiteY2" fmla="*/ 207467 h 1140535"/>
              <a:gd name="connsiteX3" fmla="*/ 598311 w 606895"/>
              <a:gd name="connsiteY3" fmla="*/ 704178 h 1140535"/>
              <a:gd name="connsiteX4" fmla="*/ 496711 w 606895"/>
              <a:gd name="connsiteY4" fmla="*/ 997689 h 1140535"/>
              <a:gd name="connsiteX5" fmla="*/ 158044 w 606895"/>
              <a:gd name="connsiteY5" fmla="*/ 1133156 h 1140535"/>
              <a:gd name="connsiteX6" fmla="*/ 0 w 606895"/>
              <a:gd name="connsiteY6" fmla="*/ 1110578 h 1140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6895" h="1140535">
                <a:moveTo>
                  <a:pt x="45155" y="4267"/>
                </a:moveTo>
                <a:cubicBezTo>
                  <a:pt x="164629" y="-1378"/>
                  <a:pt x="284103" y="-7022"/>
                  <a:pt x="372533" y="26845"/>
                </a:cubicBezTo>
                <a:cubicBezTo>
                  <a:pt x="460963" y="60712"/>
                  <a:pt x="538103" y="94578"/>
                  <a:pt x="575733" y="207467"/>
                </a:cubicBezTo>
                <a:cubicBezTo>
                  <a:pt x="613363" y="320356"/>
                  <a:pt x="611481" y="572474"/>
                  <a:pt x="598311" y="704178"/>
                </a:cubicBezTo>
                <a:cubicBezTo>
                  <a:pt x="585141" y="835882"/>
                  <a:pt x="570089" y="926193"/>
                  <a:pt x="496711" y="997689"/>
                </a:cubicBezTo>
                <a:cubicBezTo>
                  <a:pt x="423333" y="1069185"/>
                  <a:pt x="240829" y="1114341"/>
                  <a:pt x="158044" y="1133156"/>
                </a:cubicBezTo>
                <a:cubicBezTo>
                  <a:pt x="75259" y="1151971"/>
                  <a:pt x="37629" y="1131274"/>
                  <a:pt x="0" y="111057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75" name="Прямоугольник 174">
            <a:extLst>
              <a:ext uri="{FF2B5EF4-FFF2-40B4-BE49-F238E27FC236}">
                <a16:creationId xmlns:a16="http://schemas.microsoft.com/office/drawing/2014/main" id="{AE2FC0EB-B2A2-4E54-BDFD-1E6DAE670B8E}"/>
              </a:ext>
            </a:extLst>
          </p:cNvPr>
          <p:cNvSpPr/>
          <p:nvPr/>
        </p:nvSpPr>
        <p:spPr>
          <a:xfrm>
            <a:off x="9420951" y="2274221"/>
            <a:ext cx="1927225" cy="619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98" tIns="45199" rIns="90398" bIns="45199" anchor="ctr"/>
          <a:lstStyle/>
          <a:p>
            <a:pPr algn="ctr">
              <a:lnSpc>
                <a:spcPts val="1186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Proxima Nova"/>
                <a:cs typeface="Times New Roman" panose="02020603050405020304" pitchFamily="18" charset="0"/>
              </a:rPr>
              <a:t>Господствующее</a:t>
            </a:r>
          </a:p>
          <a:p>
            <a:pPr algn="ctr">
              <a:lnSpc>
                <a:spcPts val="1186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Proxima Nova"/>
                <a:cs typeface="Times New Roman" panose="02020603050405020304" pitchFamily="18" charset="0"/>
              </a:rPr>
              <a:t>направление</a:t>
            </a:r>
          </a:p>
          <a:p>
            <a:pPr algn="ctr">
              <a:lnSpc>
                <a:spcPts val="1186"/>
              </a:lnSpc>
              <a:defRPr/>
            </a:pPr>
            <a:r>
              <a:rPr lang="ru-RU" sz="1400" dirty="0">
                <a:solidFill>
                  <a:srgbClr val="000000"/>
                </a:solidFill>
                <a:latin typeface="Proxima Nova"/>
                <a:cs typeface="Times New Roman" panose="02020603050405020304" pitchFamily="18" charset="0"/>
              </a:rPr>
              <a:t>ветра</a:t>
            </a:r>
          </a:p>
        </p:txBody>
      </p:sp>
      <p:cxnSp>
        <p:nvCxnSpPr>
          <p:cNvPr id="177" name="Прямая со стрелкой 176">
            <a:extLst>
              <a:ext uri="{FF2B5EF4-FFF2-40B4-BE49-F238E27FC236}">
                <a16:creationId xmlns:a16="http://schemas.microsoft.com/office/drawing/2014/main" id="{B9B86A9A-3D2F-44FA-89D6-2FFAD9B289E4}"/>
              </a:ext>
            </a:extLst>
          </p:cNvPr>
          <p:cNvCxnSpPr/>
          <p:nvPr/>
        </p:nvCxnSpPr>
        <p:spPr>
          <a:xfrm flipH="1">
            <a:off x="9342439" y="1764568"/>
            <a:ext cx="481012" cy="36353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Прямая соединительная линия 179">
            <a:extLst>
              <a:ext uri="{FF2B5EF4-FFF2-40B4-BE49-F238E27FC236}">
                <a16:creationId xmlns:a16="http://schemas.microsoft.com/office/drawing/2014/main" id="{A85EF86F-490B-45DD-BDC6-77DCE551EEA6}"/>
              </a:ext>
            </a:extLst>
          </p:cNvPr>
          <p:cNvCxnSpPr/>
          <p:nvPr/>
        </p:nvCxnSpPr>
        <p:spPr>
          <a:xfrm flipV="1">
            <a:off x="9809163" y="1666876"/>
            <a:ext cx="28575" cy="1238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Прямая соединительная линия 180">
            <a:extLst>
              <a:ext uri="{FF2B5EF4-FFF2-40B4-BE49-F238E27FC236}">
                <a16:creationId xmlns:a16="http://schemas.microsoft.com/office/drawing/2014/main" id="{92520803-EF90-40BE-BF86-80C634523AF7}"/>
              </a:ext>
            </a:extLst>
          </p:cNvPr>
          <p:cNvCxnSpPr/>
          <p:nvPr/>
        </p:nvCxnSpPr>
        <p:spPr>
          <a:xfrm flipV="1">
            <a:off x="9809163" y="1778001"/>
            <a:ext cx="131763" cy="25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599" name="Rectangle 2">
            <a:extLst>
              <a:ext uri="{FF2B5EF4-FFF2-40B4-BE49-F238E27FC236}">
                <a16:creationId xmlns:a16="http://schemas.microsoft.com/office/drawing/2014/main" id="{86E78A03-D07F-4A34-92AA-5B47D6D49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25" y="3201988"/>
            <a:ext cx="795338" cy="2984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0099">
                <a:alpha val="50000"/>
              </a:srgbClr>
            </a:prstShdw>
          </a:effectLst>
        </p:spPr>
        <p:txBody>
          <a:bodyPr wrap="none" lIns="90398" tIns="45199" rIns="90398" bIns="45199" anchor="ctr"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Proxima Nova"/>
                <a:cs typeface="Times New Roman" panose="02020603050405020304" pitchFamily="18" charset="0"/>
              </a:rPr>
              <a:t>ОПО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D295B77-B89A-41E1-901B-20361510F3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0496" y="1610114"/>
            <a:ext cx="2197604" cy="2042661"/>
          </a:xfrm>
          <a:prstGeom prst="ellipse">
            <a:avLst/>
          </a:prstGeom>
          <a:gradFill rotWithShape="1">
            <a:gsLst>
              <a:gs pos="0">
                <a:srgbClr val="FF9933">
                  <a:gamma/>
                  <a:shade val="46275"/>
                  <a:invGamma/>
                </a:srgbClr>
              </a:gs>
              <a:gs pos="50000">
                <a:srgbClr val="FF9933">
                  <a:alpha val="23000"/>
                </a:srgbClr>
              </a:gs>
              <a:gs pos="100000">
                <a:srgbClr val="FF9933">
                  <a:gamma/>
                  <a:shade val="46275"/>
                  <a:invGamma/>
                </a:srgbClr>
              </a:gs>
            </a:gsLst>
            <a:lin ang="5400000" scaled="1"/>
          </a:gradFill>
          <a:ln w="57150" algn="ctr">
            <a:solidFill>
              <a:srgbClr val="FFC000"/>
            </a:solidFill>
            <a:prstDash val="dash"/>
            <a:round/>
            <a:headEnd/>
            <a:tailEnd/>
          </a:ln>
        </p:spPr>
        <p:txBody>
          <a:bodyPr lIns="90398" tIns="45199" rIns="90398" bIns="45199"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  <a:latin typeface="Arial"/>
              <a:cs typeface="Arial" charset="0"/>
            </a:endParaRPr>
          </a:p>
        </p:txBody>
      </p:sp>
      <p:sp>
        <p:nvSpPr>
          <p:cNvPr id="152604" name="AutoShape 108">
            <a:extLst>
              <a:ext uri="{FF2B5EF4-FFF2-40B4-BE49-F238E27FC236}">
                <a16:creationId xmlns:a16="http://schemas.microsoft.com/office/drawing/2014/main" id="{EE0BE440-9BF0-414B-9D70-5CCF522A63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0006" y="4652963"/>
            <a:ext cx="642938" cy="273050"/>
          </a:xfrm>
          <a:prstGeom prst="wedgeRectCallout">
            <a:avLst>
              <a:gd name="adj1" fmla="val 146560"/>
              <a:gd name="adj2" fmla="val -649421"/>
            </a:avLst>
          </a:prstGeom>
          <a:solidFill>
            <a:srgbClr val="D9D9D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88871" tIns="46213" rIns="88871" bIns="46213" anchor="ctr"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279" name="Прямоугольник 278">
            <a:extLst>
              <a:ext uri="{FF2B5EF4-FFF2-40B4-BE49-F238E27FC236}">
                <a16:creationId xmlns:a16="http://schemas.microsoft.com/office/drawing/2014/main" id="{9BBBF0D5-95C1-40A6-9094-1DB3B1A6C6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3531" y="4737053"/>
            <a:ext cx="2130425" cy="428625"/>
          </a:xfrm>
          <a:prstGeom prst="rect">
            <a:avLst/>
          </a:prstGeom>
          <a:noFill/>
          <a:ln>
            <a:noFill/>
          </a:ln>
        </p:spPr>
        <p:txBody>
          <a:bodyPr lIns="90398" tIns="45199" rIns="90398" bIns="45199" anchor="ctr"/>
          <a:lstStyle>
            <a:lvl1pPr eaLnBrk="0" hangingPunct="0">
              <a:defRPr sz="2200" b="1">
                <a:solidFill>
                  <a:schemeClr val="tx2"/>
                </a:solidFill>
                <a:latin typeface="Arial" pitchFamily="34" charset="0"/>
              </a:defRPr>
            </a:lvl1pPr>
            <a:lvl2pPr marL="742950" indent="-285750" eaLnBrk="0" hangingPunct="0">
              <a:defRPr sz="2200" b="1">
                <a:solidFill>
                  <a:schemeClr val="tx2"/>
                </a:solidFill>
                <a:latin typeface="Arial" pitchFamily="34" charset="0"/>
              </a:defRPr>
            </a:lvl2pPr>
            <a:lvl3pPr marL="1143000" indent="-228600" eaLnBrk="0" hangingPunct="0">
              <a:defRPr sz="2200" b="1">
                <a:solidFill>
                  <a:schemeClr val="tx2"/>
                </a:solidFill>
                <a:latin typeface="Arial" pitchFamily="34" charset="0"/>
              </a:defRPr>
            </a:lvl3pPr>
            <a:lvl4pPr marL="1600200" indent="-228600" eaLnBrk="0" hangingPunct="0">
              <a:defRPr sz="2200" b="1">
                <a:solidFill>
                  <a:schemeClr val="tx2"/>
                </a:solidFill>
                <a:latin typeface="Arial" pitchFamily="34" charset="0"/>
              </a:defRPr>
            </a:lvl4pPr>
            <a:lvl5pPr marL="2057400" indent="-228600" eaLnBrk="0" hangingPunct="0">
              <a:defRPr sz="2200" b="1">
                <a:solidFill>
                  <a:schemeClr val="tx2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ts val="1582"/>
              </a:lnSpc>
              <a:defRPr/>
            </a:pPr>
            <a:r>
              <a:rPr lang="ru-RU" altLang="ru-RU" sz="1400" b="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Зона</a:t>
            </a:r>
            <a:r>
              <a:rPr lang="ru-RU" altLang="ru-RU" sz="14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roxima Nova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ts val="1582"/>
              </a:lnSpc>
              <a:defRPr/>
            </a:pPr>
            <a:r>
              <a:rPr lang="ru-RU" altLang="ru-RU" sz="1400" b="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возможной ЧС</a:t>
            </a:r>
          </a:p>
        </p:txBody>
      </p:sp>
      <p:sp>
        <p:nvSpPr>
          <p:cNvPr id="3" name="Пятно 2 2">
            <a:extLst>
              <a:ext uri="{FF2B5EF4-FFF2-40B4-BE49-F238E27FC236}">
                <a16:creationId xmlns:a16="http://schemas.microsoft.com/office/drawing/2014/main" id="{01AF8742-F7D7-43F8-BEB1-F3425C1B0DE7}"/>
              </a:ext>
            </a:extLst>
          </p:cNvPr>
          <p:cNvSpPr/>
          <p:nvPr/>
        </p:nvSpPr>
        <p:spPr>
          <a:xfrm>
            <a:off x="3452019" y="2497139"/>
            <a:ext cx="328612" cy="307975"/>
          </a:xfrm>
          <a:prstGeom prst="irregularSeal2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398" tIns="45199" rIns="90398" bIns="45199"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152609" name="AutoShape 108">
            <a:extLst>
              <a:ext uri="{FF2B5EF4-FFF2-40B4-BE49-F238E27FC236}">
                <a16:creationId xmlns:a16="http://schemas.microsoft.com/office/drawing/2014/main" id="{960B912A-3E44-49C2-B3C2-894B0498B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506" y="4148139"/>
            <a:ext cx="641350" cy="274637"/>
          </a:xfrm>
          <a:prstGeom prst="wedgeRectCallout">
            <a:avLst>
              <a:gd name="adj1" fmla="val -257671"/>
              <a:gd name="adj2" fmla="val -226880"/>
            </a:avLst>
          </a:prstGeom>
          <a:solidFill>
            <a:srgbClr val="D9D9D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lIns="88871" tIns="46213" rIns="88871" bIns="46213" anchor="ctr"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>
              <a:solidFill>
                <a:srgbClr val="000000"/>
              </a:solidFill>
            </a:endParaRPr>
          </a:p>
        </p:txBody>
      </p:sp>
      <p:sp>
        <p:nvSpPr>
          <p:cNvPr id="152610" name="Прямоугольник 278">
            <a:extLst>
              <a:ext uri="{FF2B5EF4-FFF2-40B4-BE49-F238E27FC236}">
                <a16:creationId xmlns:a16="http://schemas.microsoft.com/office/drawing/2014/main" id="{01B34379-94A8-4F04-BEA8-67EBF6251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945" y="4005264"/>
            <a:ext cx="1900237" cy="4286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2"/>
            </a:solidFill>
            <a:miter lim="800000"/>
            <a:headEnd/>
            <a:tailEnd/>
          </a:ln>
        </p:spPr>
        <p:txBody>
          <a:bodyPr lIns="90398" tIns="45199" rIns="90398" bIns="45199" anchor="ctr"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ts val="1588"/>
              </a:lnSpc>
              <a:spcBef>
                <a:spcPct val="0"/>
              </a:spcBef>
              <a:buNone/>
            </a:pPr>
            <a:r>
              <a:rPr lang="ru-RU" altLang="ru-RU" sz="1400" dirty="0">
                <a:solidFill>
                  <a:srgbClr val="000000"/>
                </a:solidFill>
                <a:latin typeface="Proxima Nova"/>
                <a:cs typeface="Times New Roman" panose="02020603050405020304" pitchFamily="18" charset="0"/>
              </a:rPr>
              <a:t>Территория объекта</a:t>
            </a:r>
          </a:p>
        </p:txBody>
      </p:sp>
      <p:grpSp>
        <p:nvGrpSpPr>
          <p:cNvPr id="21" name="Group 83">
            <a:extLst>
              <a:ext uri="{FF2B5EF4-FFF2-40B4-BE49-F238E27FC236}">
                <a16:creationId xmlns:a16="http://schemas.microsoft.com/office/drawing/2014/main" id="{182CC30B-5067-4837-8E01-53EF51F359CB}"/>
              </a:ext>
            </a:extLst>
          </p:cNvPr>
          <p:cNvGrpSpPr>
            <a:grpSpLocks/>
          </p:cNvGrpSpPr>
          <p:nvPr/>
        </p:nvGrpSpPr>
        <p:grpSpPr bwMode="auto">
          <a:xfrm>
            <a:off x="2890044" y="2789239"/>
            <a:ext cx="176212" cy="295275"/>
            <a:chOff x="4367" y="1056"/>
            <a:chExt cx="1248" cy="2592"/>
          </a:xfrm>
        </p:grpSpPr>
        <p:sp>
          <p:nvSpPr>
            <p:cNvPr id="152631" name="Oval 84">
              <a:extLst>
                <a:ext uri="{FF2B5EF4-FFF2-40B4-BE49-F238E27FC236}">
                  <a16:creationId xmlns:a16="http://schemas.microsoft.com/office/drawing/2014/main" id="{EDFB1CF0-7AB9-492B-B5F6-E1D91E809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" y="1056"/>
              <a:ext cx="576" cy="576"/>
            </a:xfrm>
            <a:prstGeom prst="ellipse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32" name="Rectangle 85">
              <a:extLst>
                <a:ext uri="{FF2B5EF4-FFF2-40B4-BE49-F238E27FC236}">
                  <a16:creationId xmlns:a16="http://schemas.microsoft.com/office/drawing/2014/main" id="{8823BC54-8B4C-477D-95C1-6E40583C667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35" y="3096"/>
              <a:ext cx="960" cy="144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33" name="Rectangle 86">
              <a:extLst>
                <a:ext uri="{FF2B5EF4-FFF2-40B4-BE49-F238E27FC236}">
                  <a16:creationId xmlns:a16="http://schemas.microsoft.com/office/drawing/2014/main" id="{72604CE7-37EA-4278-812F-8E4532EC08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919" y="3048"/>
              <a:ext cx="960" cy="144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34" name="Rectangle 87">
              <a:extLst>
                <a:ext uri="{FF2B5EF4-FFF2-40B4-BE49-F238E27FC236}">
                  <a16:creationId xmlns:a16="http://schemas.microsoft.com/office/drawing/2014/main" id="{1AF8C66D-A15F-43C3-91D7-34C8902412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63298">
              <a:off x="4367" y="2016"/>
              <a:ext cx="960" cy="96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35" name="Rectangle 88">
              <a:extLst>
                <a:ext uri="{FF2B5EF4-FFF2-40B4-BE49-F238E27FC236}">
                  <a16:creationId xmlns:a16="http://schemas.microsoft.com/office/drawing/2014/main" id="{11178EA2-1A2B-4F06-9998-BF4E5E19A3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14451">
              <a:off x="5087" y="2016"/>
              <a:ext cx="960" cy="96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36" name="Oval 89">
              <a:extLst>
                <a:ext uri="{FF2B5EF4-FFF2-40B4-BE49-F238E27FC236}">
                  <a16:creationId xmlns:a16="http://schemas.microsoft.com/office/drawing/2014/main" id="{1709964F-639D-444E-B1C7-6A4034738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" y="1632"/>
              <a:ext cx="816" cy="1200"/>
            </a:xfrm>
            <a:prstGeom prst="ellipse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</p:grpSp>
      <p:grpSp>
        <p:nvGrpSpPr>
          <p:cNvPr id="22" name="Group 90">
            <a:extLst>
              <a:ext uri="{FF2B5EF4-FFF2-40B4-BE49-F238E27FC236}">
                <a16:creationId xmlns:a16="http://schemas.microsoft.com/office/drawing/2014/main" id="{7899CAEA-BF05-470E-A957-292CC49047FE}"/>
              </a:ext>
            </a:extLst>
          </p:cNvPr>
          <p:cNvGrpSpPr>
            <a:grpSpLocks/>
          </p:cNvGrpSpPr>
          <p:nvPr/>
        </p:nvGrpSpPr>
        <p:grpSpPr bwMode="auto">
          <a:xfrm>
            <a:off x="3267869" y="3571876"/>
            <a:ext cx="177800" cy="295275"/>
            <a:chOff x="4367" y="1056"/>
            <a:chExt cx="1248" cy="2592"/>
          </a:xfrm>
        </p:grpSpPr>
        <p:sp>
          <p:nvSpPr>
            <p:cNvPr id="152625" name="Oval 91">
              <a:extLst>
                <a:ext uri="{FF2B5EF4-FFF2-40B4-BE49-F238E27FC236}">
                  <a16:creationId xmlns:a16="http://schemas.microsoft.com/office/drawing/2014/main" id="{C9D1BCAE-04A3-4D24-BC3A-3F91A9907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" y="1056"/>
              <a:ext cx="576" cy="576"/>
            </a:xfrm>
            <a:prstGeom prst="ellipse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6" name="Rectangle 92">
              <a:extLst>
                <a:ext uri="{FF2B5EF4-FFF2-40B4-BE49-F238E27FC236}">
                  <a16:creationId xmlns:a16="http://schemas.microsoft.com/office/drawing/2014/main" id="{5E8D55EC-1410-4DDE-BCDC-9ED0DDE057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35" y="3096"/>
              <a:ext cx="960" cy="144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7" name="Rectangle 93">
              <a:extLst>
                <a:ext uri="{FF2B5EF4-FFF2-40B4-BE49-F238E27FC236}">
                  <a16:creationId xmlns:a16="http://schemas.microsoft.com/office/drawing/2014/main" id="{223A060F-A9EC-4DD8-B588-D12B7F55C2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919" y="3048"/>
              <a:ext cx="960" cy="144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8" name="Rectangle 94">
              <a:extLst>
                <a:ext uri="{FF2B5EF4-FFF2-40B4-BE49-F238E27FC236}">
                  <a16:creationId xmlns:a16="http://schemas.microsoft.com/office/drawing/2014/main" id="{94F7529A-61EF-4249-811E-601F91BA50F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63298">
              <a:off x="4367" y="2016"/>
              <a:ext cx="960" cy="96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9" name="Rectangle 95">
              <a:extLst>
                <a:ext uri="{FF2B5EF4-FFF2-40B4-BE49-F238E27FC236}">
                  <a16:creationId xmlns:a16="http://schemas.microsoft.com/office/drawing/2014/main" id="{7EC77E19-AF3C-40E3-A226-3C4A20CC7B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14451">
              <a:off x="5087" y="2016"/>
              <a:ext cx="960" cy="96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30" name="Oval 96">
              <a:extLst>
                <a:ext uri="{FF2B5EF4-FFF2-40B4-BE49-F238E27FC236}">
                  <a16:creationId xmlns:a16="http://schemas.microsoft.com/office/drawing/2014/main" id="{BC5E04ED-3FCF-40E5-BF6B-21644AABE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" y="1632"/>
              <a:ext cx="816" cy="1200"/>
            </a:xfrm>
            <a:prstGeom prst="ellipse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</p:grpSp>
      <p:grpSp>
        <p:nvGrpSpPr>
          <p:cNvPr id="23" name="Group 90">
            <a:extLst>
              <a:ext uri="{FF2B5EF4-FFF2-40B4-BE49-F238E27FC236}">
                <a16:creationId xmlns:a16="http://schemas.microsoft.com/office/drawing/2014/main" id="{6B380773-0E6E-49C0-9D39-203F4D4C0B48}"/>
              </a:ext>
            </a:extLst>
          </p:cNvPr>
          <p:cNvGrpSpPr>
            <a:grpSpLocks/>
          </p:cNvGrpSpPr>
          <p:nvPr/>
        </p:nvGrpSpPr>
        <p:grpSpPr bwMode="auto">
          <a:xfrm>
            <a:off x="2890044" y="2147889"/>
            <a:ext cx="176212" cy="295275"/>
            <a:chOff x="4367" y="1056"/>
            <a:chExt cx="1248" cy="2592"/>
          </a:xfrm>
        </p:grpSpPr>
        <p:sp>
          <p:nvSpPr>
            <p:cNvPr id="152619" name="Oval 91">
              <a:extLst>
                <a:ext uri="{FF2B5EF4-FFF2-40B4-BE49-F238E27FC236}">
                  <a16:creationId xmlns:a16="http://schemas.microsoft.com/office/drawing/2014/main" id="{DBE8D60A-23BF-4D9D-AE7D-EAD106367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5" y="1056"/>
              <a:ext cx="576" cy="576"/>
            </a:xfrm>
            <a:prstGeom prst="ellipse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0" name="Rectangle 92">
              <a:extLst>
                <a:ext uri="{FF2B5EF4-FFF2-40B4-BE49-F238E27FC236}">
                  <a16:creationId xmlns:a16="http://schemas.microsoft.com/office/drawing/2014/main" id="{701B7556-7C14-4318-8B10-90663531BF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535" y="3096"/>
              <a:ext cx="960" cy="144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1" name="Rectangle 93">
              <a:extLst>
                <a:ext uri="{FF2B5EF4-FFF2-40B4-BE49-F238E27FC236}">
                  <a16:creationId xmlns:a16="http://schemas.microsoft.com/office/drawing/2014/main" id="{078D6311-B0C0-4509-BE20-7E16A2E505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919" y="3048"/>
              <a:ext cx="960" cy="144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2" name="Rectangle 94">
              <a:extLst>
                <a:ext uri="{FF2B5EF4-FFF2-40B4-BE49-F238E27FC236}">
                  <a16:creationId xmlns:a16="http://schemas.microsoft.com/office/drawing/2014/main" id="{D2FBEC11-E9EC-4EB6-99E4-93C25E8AA1A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63298">
              <a:off x="4367" y="2016"/>
              <a:ext cx="960" cy="96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3" name="Rectangle 95">
              <a:extLst>
                <a:ext uri="{FF2B5EF4-FFF2-40B4-BE49-F238E27FC236}">
                  <a16:creationId xmlns:a16="http://schemas.microsoft.com/office/drawing/2014/main" id="{867D97C8-6011-4FBE-A2E4-B4ACFE8EC1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14451">
              <a:off x="5087" y="2016"/>
              <a:ext cx="960" cy="96"/>
            </a:xfrm>
            <a:prstGeom prst="rect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miter lim="800000"/>
              <a:headEnd/>
              <a:tailEnd/>
            </a:ln>
          </p:spPr>
          <p:txBody>
            <a:bodyPr rot="10800000" vert="eaVert"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  <p:sp>
          <p:nvSpPr>
            <p:cNvPr id="152624" name="Oval 96">
              <a:extLst>
                <a:ext uri="{FF2B5EF4-FFF2-40B4-BE49-F238E27FC236}">
                  <a16:creationId xmlns:a16="http://schemas.microsoft.com/office/drawing/2014/main" id="{B5783F60-A73C-45C4-AD04-DB357B1B95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9" y="1632"/>
              <a:ext cx="816" cy="1200"/>
            </a:xfrm>
            <a:prstGeom prst="ellipse">
              <a:avLst/>
            </a:prstGeom>
            <a:solidFill>
              <a:srgbClr val="B2B2B2"/>
            </a:solidFill>
            <a:ln w="9525" algn="ctr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/>
            <a:lstStyle>
              <a:lvl1pPr>
                <a:spcBef>
                  <a:spcPct val="20000"/>
                </a:spcBef>
                <a:buChar char="•"/>
                <a:defRPr sz="2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5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200">
                <a:solidFill>
                  <a:srgbClr val="000000"/>
                </a:solidFill>
              </a:endParaRPr>
            </a:p>
          </p:txBody>
        </p:sp>
      </p:grp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id="{B9B4E730-A026-4034-B38B-75352A69895D}"/>
              </a:ext>
            </a:extLst>
          </p:cNvPr>
          <p:cNvCxnSpPr/>
          <p:nvPr/>
        </p:nvCxnSpPr>
        <p:spPr>
          <a:xfrm flipV="1">
            <a:off x="4455320" y="2298701"/>
            <a:ext cx="911225" cy="3270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Прямоугольник 278">
            <a:extLst>
              <a:ext uri="{FF2B5EF4-FFF2-40B4-BE49-F238E27FC236}">
                <a16:creationId xmlns:a16="http://schemas.microsoft.com/office/drawing/2014/main" id="{FB68D90F-2125-4548-92E9-67752DBFE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135" y="2685630"/>
            <a:ext cx="1590867" cy="34679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2"/>
            </a:solidFill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lIns="90398" tIns="45199" rIns="90398" bIns="45199" anchor="ctr"/>
          <a:lstStyle>
            <a:lvl1pPr>
              <a:spcBef>
                <a:spcPct val="20000"/>
              </a:spcBef>
              <a:buChar char="•"/>
              <a:defRPr sz="29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5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ru-RU" sz="14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R=</a:t>
            </a:r>
            <a:r>
              <a:rPr lang="ru-RU" altLang="ru-RU" sz="14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100-150м</a:t>
            </a: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48E21F40-7E94-407E-B26D-A571D2674769}"/>
              </a:ext>
            </a:extLst>
          </p:cNvPr>
          <p:cNvSpPr/>
          <p:nvPr/>
        </p:nvSpPr>
        <p:spPr>
          <a:xfrm>
            <a:off x="452438" y="261741"/>
            <a:ext cx="11646568" cy="813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Место расположения безопасного района организации </a:t>
            </a:r>
          </a:p>
          <a:p>
            <a:pPr algn="ctr">
              <a:lnSpc>
                <a:spcPct val="7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</a:rPr>
              <a:t>в мирное время (вариант)</a:t>
            </a:r>
          </a:p>
          <a:p>
            <a:pPr>
              <a:lnSpc>
                <a:spcPct val="70000"/>
              </a:lnSpc>
              <a:defRPr/>
            </a:pPr>
            <a:endParaRPr lang="ru-RU" sz="2400" b="1" dirty="0">
              <a:solidFill>
                <a:srgbClr val="00206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0" name="Rectangle 2">
            <a:extLst>
              <a:ext uri="{FF2B5EF4-FFF2-40B4-BE49-F238E27FC236}">
                <a16:creationId xmlns:a16="http://schemas.microsoft.com/office/drawing/2014/main" id="{042EC1C4-12D9-47AC-9DA7-5B4AD68DD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5454575"/>
            <a:ext cx="10948737" cy="386359"/>
          </a:xfrm>
          <a:prstGeom prst="rect">
            <a:avLst/>
          </a:prstGeom>
          <a:solidFill>
            <a:srgbClr val="FFFFFF"/>
          </a:solidFill>
          <a:ln w="76200" cmpd="tri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12700" sy="50000" rotWithShape="0">
              <a:srgbClr val="CC3300">
                <a:alpha val="50000"/>
              </a:srgbClr>
            </a:outerShdw>
          </a:effectLst>
        </p:spPr>
        <p:txBody>
          <a:bodyPr wrap="square" lIns="77780" tIns="38911" rIns="77780" bIns="38911">
            <a:spAutoFit/>
          </a:bodyPr>
          <a:lstStyle/>
          <a:p>
            <a:pPr algn="ctr" defTabSz="844083">
              <a:defRPr/>
            </a:pPr>
            <a:r>
              <a:rPr lang="ru-RU" sz="2000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  </a:t>
            </a:r>
            <a:r>
              <a:rPr lang="ru-RU" dirty="0">
                <a:solidFill>
                  <a:srgbClr val="000000"/>
                </a:solidFill>
                <a:latin typeface="Proxima Nova"/>
                <a:cs typeface="Times New Roman" pitchFamily="18" charset="0"/>
              </a:rPr>
              <a:t>Решение на занятие БР принимает руководитель или диспетчер ДДС объекта!</a:t>
            </a:r>
          </a:p>
        </p:txBody>
      </p:sp>
    </p:spTree>
    <p:extLst>
      <p:ext uri="{BB962C8B-B14F-4D97-AF65-F5344CB8AC3E}">
        <p14:creationId xmlns:p14="http://schemas.microsoft.com/office/powerpoint/2010/main" val="4137354764"/>
      </p:ext>
    </p:extLst>
  </p:cSld>
  <p:clrMapOvr>
    <a:masterClrMapping/>
  </p:clrMapOvr>
  <p:transition spd="slow">
    <p:split orient="vert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Documents and Settings\User\Мои документы\Мои рисунки\планы эвакуации ПВТ№17\1 корпус\1кор 1этаж верный.png">
            <a:extLst>
              <a:ext uri="{FF2B5EF4-FFF2-40B4-BE49-F238E27FC236}">
                <a16:creationId xmlns:a16="http://schemas.microsoft.com/office/drawing/2014/main" id="{591A66F1-F8B3-4065-B815-13AC7CB4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" r="407" b="6712"/>
          <a:stretch>
            <a:fillRect/>
          </a:stretch>
        </p:blipFill>
        <p:spPr bwMode="auto">
          <a:xfrm>
            <a:off x="565483" y="0"/>
            <a:ext cx="10840453" cy="593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TextBox 2">
            <a:extLst>
              <a:ext uri="{FF2B5EF4-FFF2-40B4-BE49-F238E27FC236}">
                <a16:creationId xmlns:a16="http://schemas.microsoft.com/office/drawing/2014/main" id="{BF60D157-8160-4D61-B165-6513ED2BC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3990" y="3612148"/>
            <a:ext cx="533399" cy="338554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</a:p>
        </p:txBody>
      </p:sp>
      <p:sp>
        <p:nvSpPr>
          <p:cNvPr id="188420" name="TextBox 3">
            <a:extLst>
              <a:ext uri="{FF2B5EF4-FFF2-40B4-BE49-F238E27FC236}">
                <a16:creationId xmlns:a16="http://schemas.microsoft.com/office/drawing/2014/main" id="{FD395CA6-0D07-4159-8057-70B56D986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4238" y="4633913"/>
            <a:ext cx="411162" cy="215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</a:t>
            </a:r>
          </a:p>
        </p:txBody>
      </p:sp>
    </p:spTree>
    <p:extLst>
      <p:ext uri="{BB962C8B-B14F-4D97-AF65-F5344CB8AC3E}">
        <p14:creationId xmlns:p14="http://schemas.microsoft.com/office/powerpoint/2010/main" val="18345003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46630A0B-B2B8-41B2-B8C3-80FE12999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5238" y="2607001"/>
            <a:ext cx="11201524" cy="1097733"/>
          </a:xfrm>
        </p:spPr>
        <p:txBody>
          <a:bodyPr/>
          <a:lstStyle/>
          <a:p>
            <a:pPr marL="186262" indent="0" algn="ctr">
              <a:buNone/>
            </a:pPr>
            <a:r>
              <a:rPr lang="ru-RU" sz="2400" dirty="0"/>
              <a:t>Права и обязанности граждан Российской Федерации в области ГО и защиты от ЧС природного и техногенного характера</a:t>
            </a:r>
          </a:p>
        </p:txBody>
      </p:sp>
    </p:spTree>
    <p:extLst>
      <p:ext uri="{BB962C8B-B14F-4D97-AF65-F5344CB8AC3E}">
        <p14:creationId xmlns:p14="http://schemas.microsoft.com/office/powerpoint/2010/main" val="32346518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Права и обязанности граждан Российской Федерации в области ГО 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424987" y="1387024"/>
            <a:ext cx="11163992" cy="1177067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defTabSz="457200">
              <a:defRPr/>
            </a:pPr>
            <a:r>
              <a:rPr lang="ru-RU" sz="1600" u="sng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Граждане РФ в соответствии с Федеральными Законами и иными нормативными правовыми актами РФ:</a:t>
            </a:r>
          </a:p>
          <a:p>
            <a:pPr indent="457200" algn="just" defTabSz="457200"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 - проходят подготовку в области гражданской обороны; </a:t>
            </a:r>
          </a:p>
          <a:p>
            <a:pPr indent="457200" algn="just" defTabSz="457200"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принимают участие в проведении других мероприятий по гражданской обороне;</a:t>
            </a:r>
          </a:p>
          <a:p>
            <a:pPr indent="457200" algn="just" defTabSz="457200"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оказывают содействие органам государственной власти и организациям в решении задач в области гражданской обороны.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E2B7C-5693-4A5D-9ED1-2BC254C31CBE}"/>
              </a:ext>
            </a:extLst>
          </p:cNvPr>
          <p:cNvSpPr txBox="1"/>
          <p:nvPr/>
        </p:nvSpPr>
        <p:spPr>
          <a:xfrm>
            <a:off x="5577756" y="2765929"/>
            <a:ext cx="609399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(ст. 10 ФЗ РФ от 12.02.1998 г. </a:t>
            </a:r>
            <a:r>
              <a:rPr lang="ru-RU" sz="1400" dirty="0">
                <a:solidFill>
                  <a:srgbClr val="C00000"/>
                </a:solidFill>
              </a:rPr>
              <a:t>№ 28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67CDA9-798C-4E6B-8D3C-41DF726503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21" y="4293910"/>
            <a:ext cx="3657208" cy="20880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50D491-DD84-458A-86B2-30FB2B3EC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70" y="4308049"/>
            <a:ext cx="3575509" cy="207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811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Права и обязанности граждан Российской Федерации в области защиты от ЧС природного и техногенного характера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304142" y="1150071"/>
            <a:ext cx="11472792" cy="4883084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ctr" defTabSz="457200">
              <a:defRPr/>
            </a:pPr>
            <a:r>
              <a:rPr lang="ru-RU" sz="1600" u="sng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Граждане Российской Федерации имеют право:</a:t>
            </a:r>
          </a:p>
          <a:p>
            <a:pPr marL="171450" indent="-1714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на защиту жизни, здоровья и личного имущества в случае возникновения ЧС;</a:t>
            </a:r>
          </a:p>
          <a:p>
            <a:pPr marL="171450" indent="-1714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использовать средства коллективной и индивидуальной защиты и другое имущество, предназначенное для защиты населения от ЧС;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быть информированными о риске, которому они могут подвергнуться в определенных местах пребывания на территории страны, и о мерах необходимой безопасности;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обращаться лично и направлять индивидуальные и коллективные обращения по вопросам защиты населения и территорий от ЧС;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участвовать в мероприятиях по предупреждению и ликвидации ЧС;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на возмещение ущерба, причиненного их здоровью и имуществу вследствие ЧС;</a:t>
            </a:r>
          </a:p>
          <a:p>
            <a:pPr algn="just" defTabSz="457200"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обращаться лично, а также направлять в государственные органы и органы местного самоуправления индивидуальные и коллективные обращения по вопросам защиты населения и территорий от чрезвычайных ситуаций, в том числе обеспечения безопасности людей на водных объектах;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E2B7C-5693-4A5D-9ED1-2BC254C31CBE}"/>
              </a:ext>
            </a:extLst>
          </p:cNvPr>
          <p:cNvSpPr txBox="1"/>
          <p:nvPr/>
        </p:nvSpPr>
        <p:spPr>
          <a:xfrm>
            <a:off x="7927942" y="6222065"/>
            <a:ext cx="3904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(ст. 18 ФЗ РФ от 21.12.1994 г. </a:t>
            </a:r>
            <a:r>
              <a:rPr lang="ru-RU" sz="1400" dirty="0">
                <a:solidFill>
                  <a:srgbClr val="C00000"/>
                </a:solidFill>
              </a:rPr>
              <a:t>№ 68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5757890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Права и обязанности граждан Российской Федерации в области защиты от ЧС природного и техногенного характера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280014" y="1463512"/>
            <a:ext cx="11472792" cy="3930976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ctr" defTabSz="457200">
              <a:defRPr/>
            </a:pPr>
            <a:r>
              <a:rPr lang="ru-RU" sz="1600" u="sng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Граждане Российской Федерации имеют право:</a:t>
            </a: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на медицинское обслуживание, компенсации и социальные гарантии за проживание и работу в зонах чрезвычайных ситуаций;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на получение компенсаций и социальных гарантий за ущерб, причиненный их здоровью при выполнении обязанностей в ходе ликвидации чрезвычайных ситуаций;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на пенсионное обеспечение в случае потери трудоспособности в связи с увечьем или заболеванием, полученным при выполнении обязанностей по защите населения и территорий от чрезвычайных ситуаций, в порядке, установленном для работников, инвалидность которых наступила вследствие трудового увечья;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на пенсионное обеспечение по случаю потери кормильца, погибшего или умершего от увечья или заболевания, полученного при выполнении обязанностей по защите населения и территорий от чрезвычайных ситуаций, в порядке, установленном для семей граждан, погибших или умерших от увечья, полученного при выполнении гражданского долга по спасению человеческой жизни, охране собственности и правопорядка;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algn="just" defTabSz="457200"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- на получение бесплатной юридической помощи в соответствии с законодательством Российской Федерации.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F840A-8BB4-46B6-BB6B-F4F88B6DAA57}"/>
              </a:ext>
            </a:extLst>
          </p:cNvPr>
          <p:cNvSpPr txBox="1"/>
          <p:nvPr/>
        </p:nvSpPr>
        <p:spPr>
          <a:xfrm>
            <a:off x="7937369" y="6105636"/>
            <a:ext cx="3904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(ст. 18 ФЗ РФ от 21.12.1994 г. </a:t>
            </a:r>
            <a:r>
              <a:rPr lang="ru-RU" sz="1400" dirty="0">
                <a:solidFill>
                  <a:srgbClr val="C00000"/>
                </a:solidFill>
              </a:rPr>
              <a:t>№ 68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894887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D616F896-9738-4120-91A1-B23711B12ECC}"/>
              </a:ext>
            </a:extLst>
          </p:cNvPr>
          <p:cNvSpPr/>
          <p:nvPr/>
        </p:nvSpPr>
        <p:spPr>
          <a:xfrm>
            <a:off x="1913642" y="157657"/>
            <a:ext cx="8205537" cy="688975"/>
          </a:xfrm>
          <a:prstGeom prst="roundRect">
            <a:avLst>
              <a:gd name="adj" fmla="val 13165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80000"/>
              </a:lnSpc>
              <a:defRPr/>
            </a:pPr>
            <a:r>
              <a:rPr lang="ru-RU" sz="2400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Права и обязанности граждан Российской Федерации в области защиты от ЧС природного и техногенного характера</a:t>
            </a:r>
          </a:p>
        </p:txBody>
      </p:sp>
      <p:sp>
        <p:nvSpPr>
          <p:cNvPr id="6" name="Скругленный прямоугольник 12">
            <a:extLst>
              <a:ext uri="{FF2B5EF4-FFF2-40B4-BE49-F238E27FC236}">
                <a16:creationId xmlns:a16="http://schemas.microsoft.com/office/drawing/2014/main" id="{3AFDE071-16F4-4C9C-8156-B069CB353BAC}"/>
              </a:ext>
            </a:extLst>
          </p:cNvPr>
          <p:cNvSpPr/>
          <p:nvPr/>
        </p:nvSpPr>
        <p:spPr bwMode="auto">
          <a:xfrm>
            <a:off x="280014" y="1331536"/>
            <a:ext cx="11472792" cy="4333973"/>
          </a:xfrm>
          <a:prstGeom prst="roundRect">
            <a:avLst>
              <a:gd name="adj" fmla="val 1316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indent="457200" algn="ctr" defTabSz="457200">
              <a:defRPr/>
            </a:pPr>
            <a:r>
              <a:rPr lang="ru-RU" sz="1600" u="sng" dirty="0">
                <a:solidFill>
                  <a:srgbClr val="002060"/>
                </a:solidFill>
                <a:latin typeface="Proxima Nova"/>
                <a:cs typeface="Times New Roman" panose="02020603050405020304" pitchFamily="18" charset="0"/>
              </a:rPr>
              <a:t>Граждане Российской Федерации обязаны:</a:t>
            </a:r>
          </a:p>
          <a:p>
            <a:pPr algn="just" defTabSz="457200"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соблюдать законы и иные нормативные правовые акты Российской Федерации, законы и иные нормативные правовые акты субъектов Российской Федерации в области защиты населения и территорий от чрезвычайных ситуаций;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соблюдать меры безопасности в быту и повседневной трудовой деятельности, не допускать нарушений производственной и технологической дисциплины, требований экологической безопасности, которые могут привести к возникновению чрезвычайных ситуаций;</a:t>
            </a:r>
          </a:p>
          <a:p>
            <a:pPr algn="just" defTabSz="457200"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изучать основные способы защиты населения и территорий от чрезвычайных ситуаций, приемы оказания первой помощи пострадавшим, правила охраны жизни людей на водных объектах, правила пользования коллективными и индивидуальными средствами защиты, постоянно совершенствовать свои знания и практические навыки в указанной области;</a:t>
            </a:r>
          </a:p>
          <a:p>
            <a:pPr algn="just" defTabSz="457200"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выполнять установленные в соответствии с настоящим Федеральным законом правила поведения при введении режима повышенной готовности или чрезвычайной ситуации;</a:t>
            </a:r>
          </a:p>
          <a:p>
            <a:pPr algn="just" defTabSz="457200"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  <a:p>
            <a:pPr marL="285750" indent="-285750" algn="just" defTabSz="457200">
              <a:buFontTx/>
              <a:buChar char="-"/>
              <a:defRPr/>
            </a:pPr>
            <a:r>
              <a:rPr lang="ru-RU" sz="1600" dirty="0">
                <a:solidFill>
                  <a:schemeClr val="tx1"/>
                </a:solidFill>
                <a:latin typeface="Proxima Nova"/>
                <a:cs typeface="Times New Roman" panose="02020603050405020304" pitchFamily="18" charset="0"/>
              </a:rPr>
              <a:t>при необходимости оказывать содействие в проведении аварийно-спасательных и других неотложных работ.</a:t>
            </a:r>
          </a:p>
          <a:p>
            <a:pPr marL="285750" indent="-285750" algn="just" defTabSz="457200">
              <a:buFontTx/>
              <a:buChar char="-"/>
              <a:defRPr/>
            </a:pPr>
            <a:endParaRPr lang="ru-RU" sz="1600" dirty="0">
              <a:solidFill>
                <a:schemeClr val="tx1"/>
              </a:solidFill>
              <a:latin typeface="Proxima Nov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BF840A-8BB4-46B6-BB6B-F4F88B6DAA57}"/>
              </a:ext>
            </a:extLst>
          </p:cNvPr>
          <p:cNvSpPr txBox="1"/>
          <p:nvPr/>
        </p:nvSpPr>
        <p:spPr>
          <a:xfrm>
            <a:off x="7937369" y="6105636"/>
            <a:ext cx="3904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(ст. 19 ФЗ РФ от 21.12.1994 г. </a:t>
            </a:r>
            <a:r>
              <a:rPr lang="ru-RU" sz="1400" dirty="0">
                <a:solidFill>
                  <a:srgbClr val="C00000"/>
                </a:solidFill>
              </a:rPr>
              <a:t>№ 68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471175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 bwMode="auto">
          <a:xfrm flipH="1" flipV="1">
            <a:off x="2127731" y="867447"/>
            <a:ext cx="7894686" cy="740"/>
          </a:xfrm>
          <a:prstGeom prst="line">
            <a:avLst/>
          </a:prstGeom>
          <a:ln w="19050">
            <a:gradFill flip="none" rotWithShape="1">
              <a:gsLst>
                <a:gs pos="0">
                  <a:schemeClr val="accent1"/>
                </a:gs>
                <a:gs pos="100000">
                  <a:schemeClr val="bg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https://umcgochs.mos.ru/upload_all/iblock/fc8/fc832a85ffc6a53c8b72375df5bed990/mos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2" r="71403" b="11249"/>
          <a:stretch/>
        </p:blipFill>
        <p:spPr bwMode="auto">
          <a:xfrm>
            <a:off x="10102262" y="321170"/>
            <a:ext cx="643044" cy="643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0" t="53556" r="29900" b="16577"/>
          <a:stretch/>
        </p:blipFill>
        <p:spPr>
          <a:xfrm>
            <a:off x="1671135" y="2956289"/>
            <a:ext cx="8251529" cy="2422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14082" y="1171786"/>
            <a:ext cx="8065395" cy="484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latin typeface="Proxima Nova"/>
                <a:cs typeface="Times New Roman" panose="02020603050405020304" pitchFamily="18" charset="0"/>
              </a:rPr>
              <a:t>СПАСИБО ЗА ВНИМАНИЕ!</a:t>
            </a:r>
          </a:p>
          <a:p>
            <a:pPr algn="r"/>
            <a:endParaRPr lang="ru-RU" sz="2400" b="1" dirty="0">
              <a:latin typeface="Bahnschrift Condensed" panose="020B0502040204020203" pitchFamily="34" charset="0"/>
            </a:endParaRPr>
          </a:p>
          <a:p>
            <a:pPr algn="r"/>
            <a:r>
              <a:rPr lang="ru-RU" b="1" dirty="0">
                <a:latin typeface="Proxima Nova"/>
                <a:cs typeface="Times New Roman" panose="02020603050405020304" pitchFamily="18" charset="0"/>
              </a:rPr>
              <a:t>Мы в социальных сетях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2" y="2043407"/>
            <a:ext cx="659398" cy="655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00" y="2028416"/>
            <a:ext cx="697877" cy="6919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246" y="2065360"/>
            <a:ext cx="620967" cy="61587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524000" y="6260515"/>
            <a:ext cx="8741664" cy="4846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г. Москва, ул. Живописная 28, контактный телефон  </a:t>
            </a:r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8-495-947-16-57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 сайт </a:t>
            </a:r>
            <a:r>
              <a:rPr lang="en-US" alt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https://umcgochs.mos.ru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68679" y="1563758"/>
            <a:ext cx="30694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latin typeface="Bahnschrift Condensed" panose="020B0502040204020203" pitchFamily="34" charset="0"/>
              </a:rPr>
              <a:t> </a:t>
            </a:r>
            <a:r>
              <a:rPr lang="ru-RU" b="1" dirty="0">
                <a:latin typeface="Proxima Nova"/>
                <a:cs typeface="Times New Roman" panose="02020603050405020304" pitchFamily="18" charset="0"/>
              </a:rPr>
              <a:t>Наша почта кафедры ГО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2156" y="2281121"/>
            <a:ext cx="4167458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ru-RU" sz="2000" b="1" dirty="0"/>
              <a:t>umc-kafedra-GO@bez.mos.ru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127731" y="5748984"/>
            <a:ext cx="5556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Ставьте лайки и оставляйте </a:t>
            </a:r>
            <a:r>
              <a:rPr lang="ru-RU" b="1" dirty="0" smtClean="0">
                <a:solidFill>
                  <a:srgbClr val="C00000"/>
                </a:solidFill>
                <a:latin typeface="Proxima Nova"/>
                <a:cs typeface="Times New Roman" panose="02020603050405020304" pitchFamily="18" charset="0"/>
              </a:rPr>
              <a:t>комментарии!!!!!!!</a:t>
            </a:r>
            <a:endParaRPr lang="ru-RU" b="1" dirty="0">
              <a:solidFill>
                <a:srgbClr val="C00000"/>
              </a:solidFill>
              <a:latin typeface="Proxima Nova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424" y="5411764"/>
            <a:ext cx="816033" cy="81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09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838" y="586677"/>
            <a:ext cx="1138615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6262" indent="0" algn="ctr">
              <a:buNone/>
            </a:pPr>
            <a:r>
              <a:rPr lang="ru-RU" sz="2800" dirty="0">
                <a:solidFill>
                  <a:srgbClr val="FF0000"/>
                </a:solidFill>
              </a:rPr>
              <a:t>Наиболее характерные ЧС природного и техногенного характера, которые могут возникнуть в районе расположения организации и опасности, присущие этим ЧС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5676" y="1971672"/>
            <a:ext cx="112233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Территория, </a:t>
            </a:r>
            <a:r>
              <a:rPr lang="ru-RU" dirty="0"/>
              <a:t>на которой расположены научно производственные здания  по опасности воздействия природных явлений, является благоприятным. </a:t>
            </a:r>
            <a:r>
              <a:rPr lang="ru-RU" dirty="0" smtClean="0"/>
              <a:t>Радиационные</a:t>
            </a:r>
            <a:r>
              <a:rPr lang="ru-RU" dirty="0"/>
              <a:t>, химические и биологические аварии маловероятны. </a:t>
            </a:r>
            <a:endParaRPr lang="ru-RU" dirty="0" smtClean="0"/>
          </a:p>
          <a:p>
            <a:r>
              <a:rPr lang="ru-RU" dirty="0" smtClean="0"/>
              <a:t>ЧС </a:t>
            </a:r>
            <a:r>
              <a:rPr lang="ru-RU" dirty="0"/>
              <a:t>с возможным влиянием на территории ФИЦ Биотехнологии РАН не прогнозируются.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676" y="3172001"/>
            <a:ext cx="113360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Наиболее вероятным является пожар</a:t>
            </a:r>
            <a:r>
              <a:rPr lang="ru-RU" sz="1600" dirty="0"/>
              <a:t> </a:t>
            </a:r>
            <a:r>
              <a:rPr lang="ru-RU" sz="1600" dirty="0" smtClean="0"/>
              <a:t>— это </a:t>
            </a:r>
            <a:r>
              <a:rPr lang="ru-RU" sz="1600" dirty="0"/>
              <a:t>неконтролируемое горение, причиняющее материальный ущерб, вред жизни и здоровью граждан, интересам общества и государства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</a:rPr>
              <a:t>Причины возникновения пожаров:</a:t>
            </a:r>
          </a:p>
          <a:p>
            <a:r>
              <a:rPr lang="ru-RU" sz="1600" dirty="0"/>
              <a:t>-несоблюдение правил эксплуатации производственного оборудования и электрических устройств, либо по причине их неисправности;</a:t>
            </a:r>
          </a:p>
          <a:p>
            <a:r>
              <a:rPr lang="ru-RU" sz="1600" dirty="0"/>
              <a:t>-неосторожное обращение с огнём;</a:t>
            </a:r>
          </a:p>
          <a:p>
            <a:r>
              <a:rPr lang="ru-RU" sz="1600" dirty="0"/>
              <a:t>-самовозгорание веществ и материалов;</a:t>
            </a:r>
          </a:p>
          <a:p>
            <a:r>
              <a:rPr lang="ru-RU" sz="1600" dirty="0"/>
              <a:t>-грозовые разряды;</a:t>
            </a:r>
          </a:p>
          <a:p>
            <a:r>
              <a:rPr lang="ru-RU" sz="1600" dirty="0"/>
              <a:t>-боевые действия;</a:t>
            </a:r>
          </a:p>
          <a:p>
            <a:r>
              <a:rPr lang="ru-RU" sz="1600" dirty="0"/>
              <a:t>-неправильное пользование газовым оборудованием;</a:t>
            </a:r>
          </a:p>
          <a:p>
            <a:r>
              <a:rPr lang="ru-RU" sz="1600" dirty="0"/>
              <a:t>-солнечный луч, действующий через различные оптические системы;</a:t>
            </a:r>
          </a:p>
          <a:p>
            <a:r>
              <a:rPr lang="ru-RU" sz="1600" dirty="0"/>
              <a:t>-умышленный поджог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4945</TotalTime>
  <Words>6473</Words>
  <Application>Microsoft Office PowerPoint</Application>
  <PresentationFormat>Широкоэкранный</PresentationFormat>
  <Paragraphs>768</Paragraphs>
  <Slides>89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102" baseType="lpstr">
      <vt:lpstr>Arial Unicode MS</vt:lpstr>
      <vt:lpstr>Agency FB</vt:lpstr>
      <vt:lpstr>Arial</vt:lpstr>
      <vt:lpstr>Bahnschrift Condensed</vt:lpstr>
      <vt:lpstr>Calibri</vt:lpstr>
      <vt:lpstr>Century Gothic</vt:lpstr>
      <vt:lpstr>Proxima Nova</vt:lpstr>
      <vt:lpstr>Proxima Nova Semibold</vt:lpstr>
      <vt:lpstr>Tahoma</vt:lpstr>
      <vt:lpstr>Times New Roman</vt:lpstr>
      <vt:lpstr>Wingdings</vt:lpstr>
      <vt:lpstr>Simple Light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Возможные действия работника на рабочем месте, которые могут привести к аварии, катастрофе или ЧС техногенного характера в ФИЦ Биотехнологии РАН</vt:lpstr>
      <vt:lpstr>Презентация PowerPoint</vt:lpstr>
      <vt:lpstr>Презентация PowerPoint</vt:lpstr>
      <vt:lpstr>Презентация PowerPoint</vt:lpstr>
      <vt:lpstr>Презентация PowerPoint</vt:lpstr>
      <vt:lpstr>Авария</vt:lpstr>
      <vt:lpstr>Катастрофа</vt:lpstr>
      <vt:lpstr>Опасное природное явление</vt:lpstr>
      <vt:lpstr>Стихийное бедствие</vt:lpstr>
      <vt:lpstr>Заболевания, представляющие опасность  для окружающих</vt:lpstr>
      <vt:lpstr>Презентация PowerPoint</vt:lpstr>
      <vt:lpstr>Презентация PowerPoint</vt:lpstr>
      <vt:lpstr>Классификация  ЧС по  источникам  возникновения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Средство коллективной защиты гражданской обороны - сооружение, предназначенное для защиты группы людей от воздействия средств нападения противника. (ГОСТ Р42-0.02-2001)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Сигналы  оповещения и информирования населения об  угрозе  и  возникновении  ЧС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Порядок изготовления простейшего средства защиты органов дыхания  (ватно-марлевая повязка) </vt:lpstr>
      <vt:lpstr>Изготовление ватно-марлевой повязки</vt:lpstr>
      <vt:lpstr>Изготовление ватно-марлевой повязки</vt:lpstr>
      <vt:lpstr>Презентация PowerPoint</vt:lpstr>
      <vt:lpstr>Изготовление ватно-марлевой повязки</vt:lpstr>
      <vt:lpstr>Изготовление ватно-марлевой повязки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АНО НТЦ ТЕХНОПРОГРЕСС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Контрактная система в сфере закупок товаров</dc:title>
  <dc:creator>Ромашкина Алена</dc:creator>
  <cp:lastModifiedBy>Алексей Копытин</cp:lastModifiedBy>
  <cp:revision>295</cp:revision>
  <dcterms:created xsi:type="dcterms:W3CDTF">2019-08-01T08:43:17Z</dcterms:created>
  <dcterms:modified xsi:type="dcterms:W3CDTF">2023-12-19T12:22:01Z</dcterms:modified>
</cp:coreProperties>
</file>